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5"/>
  </p:notesMasterIdLst>
  <p:sldIdLst>
    <p:sldId id="257" r:id="rId3"/>
    <p:sldId id="268" r:id="rId4"/>
    <p:sldId id="262" r:id="rId5"/>
    <p:sldId id="270" r:id="rId6"/>
    <p:sldId id="271" r:id="rId7"/>
    <p:sldId id="269" r:id="rId8"/>
    <p:sldId id="267" r:id="rId9"/>
    <p:sldId id="266" r:id="rId10"/>
    <p:sldId id="263" r:id="rId11"/>
    <p:sldId id="260" r:id="rId12"/>
    <p:sldId id="261"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432"/>
    <a:srgbClr val="F15D22"/>
    <a:srgbClr val="00365E"/>
    <a:srgbClr val="33170A"/>
    <a:srgbClr val="CCA1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4" autoAdjust="0"/>
    <p:restoredTop sz="69029" autoAdjust="0"/>
  </p:normalViewPr>
  <p:slideViewPr>
    <p:cSldViewPr snapToGrid="0" snapToObjects="1">
      <p:cViewPr varScale="1">
        <p:scale>
          <a:sx n="59" d="100"/>
          <a:sy n="59" d="100"/>
        </p:scale>
        <p:origin x="162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2" csCatId="colorful" phldr="1"/>
      <dgm:spPr/>
      <dgm:t>
        <a:bodyPr/>
        <a:lstStyle/>
        <a:p>
          <a:endParaRPr lang="en-US"/>
        </a:p>
      </dgm:t>
    </dgm:pt>
    <dgm:pt modelId="{74EE5CD8-078F-4590-BF9C-A341A294A016}">
      <dgm:prSet phldrT="[Text]" custT="1"/>
      <dgm:spPr/>
      <dgm:t>
        <a:bodyPr/>
        <a:lstStyle/>
        <a:p>
          <a:r>
            <a:rPr lang="en-US" sz="4400" dirty="0" smtClean="0"/>
            <a:t>1</a:t>
          </a:r>
          <a:endParaRPr lang="en-US" sz="4400"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dirty="0" smtClean="0"/>
            <a:t>2</a:t>
          </a:r>
          <a:endParaRPr lang="en-US" sz="44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sz="2800" dirty="0" smtClean="0">
              <a:effectLst>
                <a:outerShdw blurRad="38100" dist="38100" dir="2700000" algn="tl">
                  <a:srgbClr val="000000">
                    <a:alpha val="43137"/>
                  </a:srgbClr>
                </a:outerShdw>
              </a:effectLst>
            </a:rPr>
            <a:t>Decompose the data to find trends </a:t>
          </a:r>
          <a:endParaRPr lang="en-US" sz="28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a:solidFill>
          <a:schemeClr val="accent3"/>
        </a:solidFill>
      </dgm:spPr>
      <dgm:t>
        <a:bodyPr/>
        <a:lstStyle/>
        <a:p>
          <a:r>
            <a:rPr lang="en-US" sz="4400" dirty="0" smtClean="0"/>
            <a:t>3</a:t>
          </a:r>
          <a:endParaRPr lang="en-US" sz="4400" dirty="0"/>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r>
            <a:rPr lang="en-US" sz="2800" dirty="0" smtClean="0">
              <a:effectLst>
                <a:outerShdw blurRad="38100" dist="38100" dir="2700000" algn="tl">
                  <a:srgbClr val="000000">
                    <a:alpha val="43137"/>
                  </a:srgbClr>
                </a:outerShdw>
              </a:effectLst>
            </a:rPr>
            <a:t>Discuss how we can support the students and school to enhance school climate</a:t>
          </a:r>
          <a:endParaRPr lang="en-US" sz="2800" dirty="0">
            <a:effectLst>
              <a:outerShdw blurRad="38100" dist="38100" dir="2700000" algn="tl">
                <a:srgbClr val="000000">
                  <a:alpha val="43137"/>
                </a:srgbClr>
              </a:outerShdw>
            </a:effectLst>
          </a:endParaRP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US" sz="2800" dirty="0" smtClean="0">
              <a:effectLst>
                <a:outerShdw blurRad="38100" dist="38100" dir="2700000" algn="tl">
                  <a:srgbClr val="000000">
                    <a:alpha val="43137"/>
                  </a:srgbClr>
                </a:outerShdw>
              </a:effectLst>
            </a:rPr>
            <a:t>Build our understanding of the purpose and intention of the Climate Survey</a:t>
          </a:r>
          <a:endParaRPr lang="en-US" sz="280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477213BE-9E91-4950-8451-7F60796F47F4}" type="pres">
      <dgm:prSet presAssocID="{D1776C8F-2B10-4075-8DF7-7F65AB725ED5}" presName="linNode" presStyleCnt="0"/>
      <dgm:spPr/>
      <dgm:t>
        <a:bodyPr/>
        <a:lstStyle/>
        <a:p>
          <a:endParaRPr lang="en-US"/>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en-US"/>
        </a:p>
      </dgm:t>
    </dgm:pt>
  </dgm:ptLst>
  <dgm:cxnLst>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3432F8F8-DC0A-1D48-8049-6CA8DEBF7099}" type="presOf" srcId="{74EE5CD8-078F-4590-BF9C-A341A294A016}" destId="{7E429971-BC57-430F-BB25-C0574E5E39E3}" srcOrd="0" destOrd="0" presId="urn:microsoft.com/office/officeart/2005/8/layout/vList5"/>
    <dgm:cxn modelId="{D8E1F14B-0475-E64B-AF56-95F4B94C59FE}" type="presOf" srcId="{F6FEADD9-F67D-41F5-BA4C-3C84956E7F46}" destId="{AAE7A1E6-6847-453D-B55B-8A82BF138C1D}" srcOrd="0" destOrd="0" presId="urn:microsoft.com/office/officeart/2005/8/layout/vList5"/>
    <dgm:cxn modelId="{6BE69E33-4E94-AD4B-843D-CC40F01EF636}" type="presOf" srcId="{D1776C8F-2B10-4075-8DF7-7F65AB725ED5}" destId="{F5034101-5B7D-4FE7-B47A-5A48CF39606B}"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5148ED29-7226-324A-B62C-54F3F15F6E28}" type="presOf" srcId="{1E4D3931-0DBD-4211-A24A-6AF364284B1E}" destId="{D54B1729-BC98-42C1-9C6C-D65DCBA4358F}" srcOrd="0" destOrd="0" presId="urn:microsoft.com/office/officeart/2005/8/layout/vList5"/>
    <dgm:cxn modelId="{B17FD26A-8E7A-B84D-A3E5-3F5B1598F04E}" type="presOf" srcId="{C59269D0-92A5-481C-BA64-727AFB0DD545}" destId="{B37A5355-225B-4C6F-AED7-6C620F99EECC}"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5F3B4D9A-F59F-0E45-A752-2883D44A1354}" type="presOf" srcId="{AA046201-5C4D-445E-BF0B-5C6D2B0A1945}" destId="{C04276DC-EE64-470A-B8BC-09067B8045FA}" srcOrd="0" destOrd="0" presId="urn:microsoft.com/office/officeart/2005/8/layout/vList5"/>
    <dgm:cxn modelId="{1981989D-5D90-454C-916E-623D3F134001}" type="presOf" srcId="{6BE4E373-0656-4EDC-821E-BE09C952B1F6}" destId="{C7C3E6FD-D83F-4BDA-907E-B5EE041DA931}" srcOrd="0" destOrd="0" presId="urn:microsoft.com/office/officeart/2005/8/layout/vList5"/>
    <dgm:cxn modelId="{28F7A886-1465-F241-9E56-9ED213856F1D}" type="presParOf" srcId="{AAE7A1E6-6847-453D-B55B-8A82BF138C1D}" destId="{C4407577-18A2-46E0-8805-2838042EB67A}" srcOrd="0" destOrd="0" presId="urn:microsoft.com/office/officeart/2005/8/layout/vList5"/>
    <dgm:cxn modelId="{F2CFB335-3FE3-6D40-8660-14BC9516A2B5}" type="presParOf" srcId="{C4407577-18A2-46E0-8805-2838042EB67A}" destId="{7E429971-BC57-430F-BB25-C0574E5E39E3}" srcOrd="0" destOrd="0" presId="urn:microsoft.com/office/officeart/2005/8/layout/vList5"/>
    <dgm:cxn modelId="{AFC50B08-7ACA-CA4A-A3AC-BF79A62BD576}" type="presParOf" srcId="{C4407577-18A2-46E0-8805-2838042EB67A}" destId="{D54B1729-BC98-42C1-9C6C-D65DCBA4358F}" srcOrd="1" destOrd="0" presId="urn:microsoft.com/office/officeart/2005/8/layout/vList5"/>
    <dgm:cxn modelId="{7708C6E6-0A7A-5F4D-B4DF-8E7332A75563}" type="presParOf" srcId="{AAE7A1E6-6847-453D-B55B-8A82BF138C1D}" destId="{AB8574CC-D4F2-4555-AEE3-F4EE58B11D03}" srcOrd="1" destOrd="0" presId="urn:microsoft.com/office/officeart/2005/8/layout/vList5"/>
    <dgm:cxn modelId="{1F4F8B4F-EA15-2B4C-8297-FA3447A2DFF5}" type="presParOf" srcId="{AAE7A1E6-6847-453D-B55B-8A82BF138C1D}" destId="{85B8F607-FDD8-476A-ADBE-E1250824F294}" srcOrd="2" destOrd="0" presId="urn:microsoft.com/office/officeart/2005/8/layout/vList5"/>
    <dgm:cxn modelId="{D4B88DB2-415B-3D49-8888-37E441157382}" type="presParOf" srcId="{85B8F607-FDD8-476A-ADBE-E1250824F294}" destId="{C04276DC-EE64-470A-B8BC-09067B8045FA}" srcOrd="0" destOrd="0" presId="urn:microsoft.com/office/officeart/2005/8/layout/vList5"/>
    <dgm:cxn modelId="{D123B7E8-DAA7-014D-B980-4E21BC5A82C3}" type="presParOf" srcId="{85B8F607-FDD8-476A-ADBE-E1250824F294}" destId="{B37A5355-225B-4C6F-AED7-6C620F99EECC}" srcOrd="1" destOrd="0" presId="urn:microsoft.com/office/officeart/2005/8/layout/vList5"/>
    <dgm:cxn modelId="{009B4B1F-A3D2-D141-98E7-7DE90E0C7AAC}" type="presParOf" srcId="{AAE7A1E6-6847-453D-B55B-8A82BF138C1D}" destId="{5ACAA866-A8A8-4183-97B5-CEEAB1525C60}" srcOrd="3" destOrd="0" presId="urn:microsoft.com/office/officeart/2005/8/layout/vList5"/>
    <dgm:cxn modelId="{2CBC9D72-15ED-8844-938E-640D2C635BD7}" type="presParOf" srcId="{AAE7A1E6-6847-453D-B55B-8A82BF138C1D}" destId="{477213BE-9E91-4950-8451-7F60796F47F4}" srcOrd="4" destOrd="0" presId="urn:microsoft.com/office/officeart/2005/8/layout/vList5"/>
    <dgm:cxn modelId="{4642476B-BADD-EE4D-9D5D-8E67A7CAD8B0}" type="presParOf" srcId="{477213BE-9E91-4950-8451-7F60796F47F4}" destId="{F5034101-5B7D-4FE7-B47A-5A48CF39606B}" srcOrd="0" destOrd="0" presId="urn:microsoft.com/office/officeart/2005/8/layout/vList5"/>
    <dgm:cxn modelId="{988A8F4E-4055-4642-917C-D43BF7B6BB9F}"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40B5CC-5B66-4AD6-8A75-921ED6FA8DF7}" type="doc">
      <dgm:prSet loTypeId="urn:microsoft.com/office/officeart/2005/8/layout/cycle4" loCatId="matrix" qsTypeId="urn:microsoft.com/office/officeart/2005/8/quickstyle/simple1" qsCatId="simple" csTypeId="urn:microsoft.com/office/officeart/2005/8/colors/colorful3" csCatId="colorful" phldr="1"/>
      <dgm:spPr/>
      <dgm:t>
        <a:bodyPr/>
        <a:lstStyle/>
        <a:p>
          <a:endParaRPr lang="en-US"/>
        </a:p>
      </dgm:t>
    </dgm:pt>
    <dgm:pt modelId="{F5952D38-6BB9-46EE-91DD-80C0C834E83D}">
      <dgm:prSet phldrT="[Text]" custT="1"/>
      <dgm:spPr/>
      <dgm:t>
        <a:bodyPr/>
        <a:lstStyle/>
        <a:p>
          <a:pPr algn="l"/>
          <a:r>
            <a:rPr lang="en-US" sz="1600" b="1" dirty="0" smtClean="0"/>
            <a:t>STAFF RESPECT AND COLLABORATION</a:t>
          </a:r>
          <a:r>
            <a:rPr lang="en-US" sz="1800" b="1" dirty="0" smtClean="0"/>
            <a:t>	</a:t>
          </a:r>
          <a:endParaRPr lang="en-US" sz="1800" b="1" dirty="0"/>
        </a:p>
      </dgm:t>
    </dgm:pt>
    <dgm:pt modelId="{6D2E0ED5-3C0E-4104-A97A-0B4FBAF169B6}" type="parTrans" cxnId="{28EFB834-4ECE-4F65-8F27-23AA4B20FB25}">
      <dgm:prSet/>
      <dgm:spPr/>
      <dgm:t>
        <a:bodyPr/>
        <a:lstStyle/>
        <a:p>
          <a:endParaRPr lang="en-US" sz="1800"/>
        </a:p>
      </dgm:t>
    </dgm:pt>
    <dgm:pt modelId="{9A856928-51EE-4429-B3F8-9D5116FE6A9B}" type="sibTrans" cxnId="{28EFB834-4ECE-4F65-8F27-23AA4B20FB25}">
      <dgm:prSet/>
      <dgm:spPr/>
      <dgm:t>
        <a:bodyPr/>
        <a:lstStyle/>
        <a:p>
          <a:endParaRPr lang="en-US" sz="1800"/>
        </a:p>
      </dgm:t>
    </dgm:pt>
    <dgm:pt modelId="{346585FC-915B-4966-B115-184771C12F6F}">
      <dgm:prSet phldrT="[Text]" custT="1"/>
      <dgm:spPr/>
      <dgm:t>
        <a:bodyPr/>
        <a:lstStyle/>
        <a:p>
          <a:r>
            <a:rPr lang="en-US" sz="1800" b="1" dirty="0" smtClean="0"/>
            <a:t>INSTRUCTION AND PARENT INVOLVEMENT</a:t>
          </a:r>
          <a:endParaRPr lang="en-US" sz="1800" b="1" dirty="0"/>
        </a:p>
      </dgm:t>
    </dgm:pt>
    <dgm:pt modelId="{E411080C-5F29-4E81-AE2E-0FCEBB05CF3C}" type="parTrans" cxnId="{0CF8DC9F-B39A-44BC-9BDE-C15056D92FC7}">
      <dgm:prSet/>
      <dgm:spPr/>
      <dgm:t>
        <a:bodyPr/>
        <a:lstStyle/>
        <a:p>
          <a:endParaRPr lang="en-US" sz="1800"/>
        </a:p>
      </dgm:t>
    </dgm:pt>
    <dgm:pt modelId="{6D9248B9-1507-4166-B7FB-DB6A38946B41}" type="sibTrans" cxnId="{0CF8DC9F-B39A-44BC-9BDE-C15056D92FC7}">
      <dgm:prSet/>
      <dgm:spPr/>
      <dgm:t>
        <a:bodyPr/>
        <a:lstStyle/>
        <a:p>
          <a:endParaRPr lang="en-US" sz="1800"/>
        </a:p>
      </dgm:t>
    </dgm:pt>
    <dgm:pt modelId="{A789D239-47A6-459B-AA68-31F6C375D678}">
      <dgm:prSet phldrT="[Text]" custT="1"/>
      <dgm:spPr/>
      <dgm:t>
        <a:bodyPr/>
        <a:lstStyle/>
        <a:p>
          <a:pPr algn="r"/>
          <a:r>
            <a:rPr lang="en-US" sz="1800" b="1" dirty="0" smtClean="0"/>
            <a:t>STAFF-STUDENT RELATIONS</a:t>
          </a:r>
          <a:endParaRPr lang="en-US" sz="1800" b="1" dirty="0"/>
        </a:p>
      </dgm:t>
    </dgm:pt>
    <dgm:pt modelId="{46E96CDD-EACB-4558-9047-63FB2BD116DE}" type="parTrans" cxnId="{00AC97E1-0DAD-4439-B735-23D2597D90B0}">
      <dgm:prSet/>
      <dgm:spPr/>
      <dgm:t>
        <a:bodyPr/>
        <a:lstStyle/>
        <a:p>
          <a:endParaRPr lang="en-US" sz="1800"/>
        </a:p>
      </dgm:t>
    </dgm:pt>
    <dgm:pt modelId="{1F2C5114-0B52-4B5E-9061-306B98F77601}" type="sibTrans" cxnId="{00AC97E1-0DAD-4439-B735-23D2597D90B0}">
      <dgm:prSet/>
      <dgm:spPr/>
      <dgm:t>
        <a:bodyPr/>
        <a:lstStyle/>
        <a:p>
          <a:endParaRPr lang="en-US" sz="1800"/>
        </a:p>
      </dgm:t>
    </dgm:pt>
    <dgm:pt modelId="{EAC6CCDD-92E8-4856-A326-773B4EBD3FE2}">
      <dgm:prSet phldrT="[Text]" custT="1"/>
      <dgm:spPr/>
      <dgm:t>
        <a:bodyPr/>
        <a:lstStyle/>
        <a:p>
          <a:r>
            <a:rPr lang="en-US" sz="1800" b="1" dirty="0" smtClean="0"/>
            <a:t>SAFETY</a:t>
          </a:r>
          <a:endParaRPr lang="en-US" sz="1800" b="1" dirty="0"/>
        </a:p>
      </dgm:t>
    </dgm:pt>
    <dgm:pt modelId="{172B3F6B-2617-444C-AC7E-6F704351C3EE}" type="parTrans" cxnId="{B95530F4-790D-4910-9B59-894FF6E1A693}">
      <dgm:prSet/>
      <dgm:spPr/>
      <dgm:t>
        <a:bodyPr/>
        <a:lstStyle/>
        <a:p>
          <a:endParaRPr lang="en-US" sz="1800"/>
        </a:p>
      </dgm:t>
    </dgm:pt>
    <dgm:pt modelId="{E206FA7D-206A-4EB4-A64A-85E37F3724E9}" type="sibTrans" cxnId="{B95530F4-790D-4910-9B59-894FF6E1A693}">
      <dgm:prSet/>
      <dgm:spPr/>
      <dgm:t>
        <a:bodyPr/>
        <a:lstStyle/>
        <a:p>
          <a:endParaRPr lang="en-US" sz="1800"/>
        </a:p>
      </dgm:t>
    </dgm:pt>
    <dgm:pt modelId="{A327F3AA-1E16-4EE4-8783-5D7E8232089D}" type="pres">
      <dgm:prSet presAssocID="{AA40B5CC-5B66-4AD6-8A75-921ED6FA8DF7}" presName="cycleMatrixDiagram" presStyleCnt="0">
        <dgm:presLayoutVars>
          <dgm:chMax val="1"/>
          <dgm:dir/>
          <dgm:animLvl val="lvl"/>
          <dgm:resizeHandles val="exact"/>
        </dgm:presLayoutVars>
      </dgm:prSet>
      <dgm:spPr/>
      <dgm:t>
        <a:bodyPr/>
        <a:lstStyle/>
        <a:p>
          <a:endParaRPr lang="en-US"/>
        </a:p>
      </dgm:t>
    </dgm:pt>
    <dgm:pt modelId="{EDE88DFC-FBE3-463E-92C7-F314F5D8568E}" type="pres">
      <dgm:prSet presAssocID="{AA40B5CC-5B66-4AD6-8A75-921ED6FA8DF7}" presName="children" presStyleCnt="0"/>
      <dgm:spPr/>
      <dgm:t>
        <a:bodyPr/>
        <a:lstStyle/>
        <a:p>
          <a:endParaRPr lang="en-US"/>
        </a:p>
      </dgm:t>
    </dgm:pt>
    <dgm:pt modelId="{CC9DBFAD-C43F-48C0-A03D-F6C31D1183B4}" type="pres">
      <dgm:prSet presAssocID="{AA40B5CC-5B66-4AD6-8A75-921ED6FA8DF7}" presName="childPlaceholder" presStyleCnt="0"/>
      <dgm:spPr/>
      <dgm:t>
        <a:bodyPr/>
        <a:lstStyle/>
        <a:p>
          <a:endParaRPr lang="en-US"/>
        </a:p>
      </dgm:t>
    </dgm:pt>
    <dgm:pt modelId="{562A883A-2544-41A6-9A82-0F5AA01A5DE8}" type="pres">
      <dgm:prSet presAssocID="{AA40B5CC-5B66-4AD6-8A75-921ED6FA8DF7}" presName="circle" presStyleCnt="0"/>
      <dgm:spPr/>
      <dgm:t>
        <a:bodyPr/>
        <a:lstStyle/>
        <a:p>
          <a:endParaRPr lang="en-US"/>
        </a:p>
      </dgm:t>
    </dgm:pt>
    <dgm:pt modelId="{1B01A2D1-4D46-4FF9-B1D2-4C9DD5C73540}" type="pres">
      <dgm:prSet presAssocID="{AA40B5CC-5B66-4AD6-8A75-921ED6FA8DF7}" presName="quadrant1" presStyleLbl="node1" presStyleIdx="0" presStyleCnt="4">
        <dgm:presLayoutVars>
          <dgm:chMax val="1"/>
          <dgm:bulletEnabled val="1"/>
        </dgm:presLayoutVars>
      </dgm:prSet>
      <dgm:spPr/>
      <dgm:t>
        <a:bodyPr/>
        <a:lstStyle/>
        <a:p>
          <a:endParaRPr lang="en-US"/>
        </a:p>
      </dgm:t>
    </dgm:pt>
    <dgm:pt modelId="{F7DFD843-5A52-40FF-8946-4AA984214925}" type="pres">
      <dgm:prSet presAssocID="{AA40B5CC-5B66-4AD6-8A75-921ED6FA8DF7}" presName="quadrant2" presStyleLbl="node1" presStyleIdx="1" presStyleCnt="4">
        <dgm:presLayoutVars>
          <dgm:chMax val="1"/>
          <dgm:bulletEnabled val="1"/>
        </dgm:presLayoutVars>
      </dgm:prSet>
      <dgm:spPr/>
      <dgm:t>
        <a:bodyPr/>
        <a:lstStyle/>
        <a:p>
          <a:endParaRPr lang="en-US"/>
        </a:p>
      </dgm:t>
    </dgm:pt>
    <dgm:pt modelId="{B5937639-2AB1-423D-88F7-1A5395DC9636}" type="pres">
      <dgm:prSet presAssocID="{AA40B5CC-5B66-4AD6-8A75-921ED6FA8DF7}" presName="quadrant3" presStyleLbl="node1" presStyleIdx="2" presStyleCnt="4">
        <dgm:presLayoutVars>
          <dgm:chMax val="1"/>
          <dgm:bulletEnabled val="1"/>
        </dgm:presLayoutVars>
      </dgm:prSet>
      <dgm:spPr/>
      <dgm:t>
        <a:bodyPr/>
        <a:lstStyle/>
        <a:p>
          <a:endParaRPr lang="en-US"/>
        </a:p>
      </dgm:t>
    </dgm:pt>
    <dgm:pt modelId="{6260B9FE-4965-4237-8D69-FE0F7B180DCC}" type="pres">
      <dgm:prSet presAssocID="{AA40B5CC-5B66-4AD6-8A75-921ED6FA8DF7}" presName="quadrant4" presStyleLbl="node1" presStyleIdx="3" presStyleCnt="4">
        <dgm:presLayoutVars>
          <dgm:chMax val="1"/>
          <dgm:bulletEnabled val="1"/>
        </dgm:presLayoutVars>
      </dgm:prSet>
      <dgm:spPr/>
      <dgm:t>
        <a:bodyPr/>
        <a:lstStyle/>
        <a:p>
          <a:endParaRPr lang="en-US"/>
        </a:p>
      </dgm:t>
    </dgm:pt>
    <dgm:pt modelId="{07826366-E387-4B6B-8118-132AC1F3804D}" type="pres">
      <dgm:prSet presAssocID="{AA40B5CC-5B66-4AD6-8A75-921ED6FA8DF7}" presName="quadrantPlaceholder" presStyleCnt="0"/>
      <dgm:spPr/>
      <dgm:t>
        <a:bodyPr/>
        <a:lstStyle/>
        <a:p>
          <a:endParaRPr lang="en-US"/>
        </a:p>
      </dgm:t>
    </dgm:pt>
    <dgm:pt modelId="{9BFA4F98-BD21-4E33-A701-34B19AAB5E7E}" type="pres">
      <dgm:prSet presAssocID="{AA40B5CC-5B66-4AD6-8A75-921ED6FA8DF7}" presName="center1" presStyleLbl="fgShp" presStyleIdx="0" presStyleCnt="2"/>
      <dgm:spPr/>
      <dgm:t>
        <a:bodyPr/>
        <a:lstStyle/>
        <a:p>
          <a:endParaRPr lang="en-US"/>
        </a:p>
      </dgm:t>
    </dgm:pt>
    <dgm:pt modelId="{6D1C564F-646B-4AC4-AF6B-54DF07F3E245}" type="pres">
      <dgm:prSet presAssocID="{AA40B5CC-5B66-4AD6-8A75-921ED6FA8DF7}" presName="center2" presStyleLbl="fgShp" presStyleIdx="1" presStyleCnt="2"/>
      <dgm:spPr/>
      <dgm:t>
        <a:bodyPr/>
        <a:lstStyle/>
        <a:p>
          <a:endParaRPr lang="en-US"/>
        </a:p>
      </dgm:t>
    </dgm:pt>
  </dgm:ptLst>
  <dgm:cxnLst>
    <dgm:cxn modelId="{B95530F4-790D-4910-9B59-894FF6E1A693}" srcId="{AA40B5CC-5B66-4AD6-8A75-921ED6FA8DF7}" destId="{EAC6CCDD-92E8-4856-A326-773B4EBD3FE2}" srcOrd="3" destOrd="0" parTransId="{172B3F6B-2617-444C-AC7E-6F704351C3EE}" sibTransId="{E206FA7D-206A-4EB4-A64A-85E37F3724E9}"/>
    <dgm:cxn modelId="{00AC97E1-0DAD-4439-B735-23D2597D90B0}" srcId="{AA40B5CC-5B66-4AD6-8A75-921ED6FA8DF7}" destId="{A789D239-47A6-459B-AA68-31F6C375D678}" srcOrd="2" destOrd="0" parTransId="{46E96CDD-EACB-4558-9047-63FB2BD116DE}" sibTransId="{1F2C5114-0B52-4B5E-9061-306B98F77601}"/>
    <dgm:cxn modelId="{52883460-2977-4B4C-AAC2-CD08BC57FDB5}" type="presOf" srcId="{F5952D38-6BB9-46EE-91DD-80C0C834E83D}" destId="{1B01A2D1-4D46-4FF9-B1D2-4C9DD5C73540}" srcOrd="0" destOrd="0" presId="urn:microsoft.com/office/officeart/2005/8/layout/cycle4"/>
    <dgm:cxn modelId="{B04DD024-9BD6-4439-A6A4-BF4BABA1AC02}" type="presOf" srcId="{EAC6CCDD-92E8-4856-A326-773B4EBD3FE2}" destId="{6260B9FE-4965-4237-8D69-FE0F7B180DCC}" srcOrd="0" destOrd="0" presId="urn:microsoft.com/office/officeart/2005/8/layout/cycle4"/>
    <dgm:cxn modelId="{204831A3-9353-424B-B882-6361B29DC900}" type="presOf" srcId="{A789D239-47A6-459B-AA68-31F6C375D678}" destId="{B5937639-2AB1-423D-88F7-1A5395DC9636}" srcOrd="0" destOrd="0" presId="urn:microsoft.com/office/officeart/2005/8/layout/cycle4"/>
    <dgm:cxn modelId="{4DADD5E9-5104-4CAE-B3CA-7B5B15A081E5}" type="presOf" srcId="{AA40B5CC-5B66-4AD6-8A75-921ED6FA8DF7}" destId="{A327F3AA-1E16-4EE4-8783-5D7E8232089D}" srcOrd="0" destOrd="0" presId="urn:microsoft.com/office/officeart/2005/8/layout/cycle4"/>
    <dgm:cxn modelId="{0CF8DC9F-B39A-44BC-9BDE-C15056D92FC7}" srcId="{AA40B5CC-5B66-4AD6-8A75-921ED6FA8DF7}" destId="{346585FC-915B-4966-B115-184771C12F6F}" srcOrd="1" destOrd="0" parTransId="{E411080C-5F29-4E81-AE2E-0FCEBB05CF3C}" sibTransId="{6D9248B9-1507-4166-B7FB-DB6A38946B41}"/>
    <dgm:cxn modelId="{28EFB834-4ECE-4F65-8F27-23AA4B20FB25}" srcId="{AA40B5CC-5B66-4AD6-8A75-921ED6FA8DF7}" destId="{F5952D38-6BB9-46EE-91DD-80C0C834E83D}" srcOrd="0" destOrd="0" parTransId="{6D2E0ED5-3C0E-4104-A97A-0B4FBAF169B6}" sibTransId="{9A856928-51EE-4429-B3F8-9D5116FE6A9B}"/>
    <dgm:cxn modelId="{F1DF8082-75D5-4BE6-B287-CA9B9F7C34AC}" type="presOf" srcId="{346585FC-915B-4966-B115-184771C12F6F}" destId="{F7DFD843-5A52-40FF-8946-4AA984214925}" srcOrd="0" destOrd="0" presId="urn:microsoft.com/office/officeart/2005/8/layout/cycle4"/>
    <dgm:cxn modelId="{29F6781D-B324-4709-A80C-C34C4B78F65B}" type="presParOf" srcId="{A327F3AA-1E16-4EE4-8783-5D7E8232089D}" destId="{EDE88DFC-FBE3-463E-92C7-F314F5D8568E}" srcOrd="0" destOrd="0" presId="urn:microsoft.com/office/officeart/2005/8/layout/cycle4"/>
    <dgm:cxn modelId="{57D82253-D92C-44E5-A3F5-3927AE964B8B}" type="presParOf" srcId="{EDE88DFC-FBE3-463E-92C7-F314F5D8568E}" destId="{CC9DBFAD-C43F-48C0-A03D-F6C31D1183B4}" srcOrd="0" destOrd="0" presId="urn:microsoft.com/office/officeart/2005/8/layout/cycle4"/>
    <dgm:cxn modelId="{EBA02DF8-0E4C-41E9-B537-6AF6F2C4A8B0}" type="presParOf" srcId="{A327F3AA-1E16-4EE4-8783-5D7E8232089D}" destId="{562A883A-2544-41A6-9A82-0F5AA01A5DE8}" srcOrd="1" destOrd="0" presId="urn:microsoft.com/office/officeart/2005/8/layout/cycle4"/>
    <dgm:cxn modelId="{88CFE4ED-E70D-4161-907F-21F046F77487}" type="presParOf" srcId="{562A883A-2544-41A6-9A82-0F5AA01A5DE8}" destId="{1B01A2D1-4D46-4FF9-B1D2-4C9DD5C73540}" srcOrd="0" destOrd="0" presId="urn:microsoft.com/office/officeart/2005/8/layout/cycle4"/>
    <dgm:cxn modelId="{7464A7A3-46B1-4A77-B164-CBC8246AC563}" type="presParOf" srcId="{562A883A-2544-41A6-9A82-0F5AA01A5DE8}" destId="{F7DFD843-5A52-40FF-8946-4AA984214925}" srcOrd="1" destOrd="0" presId="urn:microsoft.com/office/officeart/2005/8/layout/cycle4"/>
    <dgm:cxn modelId="{6A3F4BC8-135D-4112-B3EE-35531EA0EB77}" type="presParOf" srcId="{562A883A-2544-41A6-9A82-0F5AA01A5DE8}" destId="{B5937639-2AB1-423D-88F7-1A5395DC9636}" srcOrd="2" destOrd="0" presId="urn:microsoft.com/office/officeart/2005/8/layout/cycle4"/>
    <dgm:cxn modelId="{1EBADE76-7CFE-43C5-92C7-FA182EDAE8EE}" type="presParOf" srcId="{562A883A-2544-41A6-9A82-0F5AA01A5DE8}" destId="{6260B9FE-4965-4237-8D69-FE0F7B180DCC}" srcOrd="3" destOrd="0" presId="urn:microsoft.com/office/officeart/2005/8/layout/cycle4"/>
    <dgm:cxn modelId="{CF88C353-D113-4AE2-8A88-6CC978BF4B1D}" type="presParOf" srcId="{562A883A-2544-41A6-9A82-0F5AA01A5DE8}" destId="{07826366-E387-4B6B-8118-132AC1F3804D}" srcOrd="4" destOrd="0" presId="urn:microsoft.com/office/officeart/2005/8/layout/cycle4"/>
    <dgm:cxn modelId="{BEAC5B7C-BB60-4820-AD80-DE7358543483}" type="presParOf" srcId="{A327F3AA-1E16-4EE4-8783-5D7E8232089D}" destId="{9BFA4F98-BD21-4E33-A701-34B19AAB5E7E}" srcOrd="2" destOrd="0" presId="urn:microsoft.com/office/officeart/2005/8/layout/cycle4"/>
    <dgm:cxn modelId="{A4264DEC-86F0-4C8A-862B-9AE1390DD8A7}" type="presParOf" srcId="{A327F3AA-1E16-4EE4-8783-5D7E8232089D}" destId="{6D1C564F-646B-4AC4-AF6B-54DF07F3E245}"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1A2D1-4D46-4FF9-B1D2-4C9DD5C73540}">
      <dsp:nvSpPr>
        <dsp:cNvPr id="0" name=""/>
        <dsp:cNvSpPr/>
      </dsp:nvSpPr>
      <dsp:spPr>
        <a:xfrm>
          <a:off x="1789419" y="341899"/>
          <a:ext cx="2597236" cy="2597236"/>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b="1" kern="1200" dirty="0" smtClean="0"/>
            <a:t>STAFF RESPECT AND COLLABORATION</a:t>
          </a:r>
          <a:r>
            <a:rPr lang="en-US" sz="1800" b="1" kern="1200" dirty="0" smtClean="0"/>
            <a:t>	</a:t>
          </a:r>
          <a:endParaRPr lang="en-US" sz="1800" b="1" kern="1200" dirty="0"/>
        </a:p>
      </dsp:txBody>
      <dsp:txXfrm>
        <a:off x="2550132" y="1102612"/>
        <a:ext cx="1836523" cy="1836523"/>
      </dsp:txXfrm>
    </dsp:sp>
    <dsp:sp modelId="{F7DFD843-5A52-40FF-8946-4AA984214925}">
      <dsp:nvSpPr>
        <dsp:cNvPr id="0" name=""/>
        <dsp:cNvSpPr/>
      </dsp:nvSpPr>
      <dsp:spPr>
        <a:xfrm rot="5400000">
          <a:off x="4506620" y="341899"/>
          <a:ext cx="2597236" cy="2597236"/>
        </a:xfrm>
        <a:prstGeom prst="pieWedge">
          <a:avLst/>
        </a:prstGeom>
        <a:solidFill>
          <a:schemeClr val="accent3">
            <a:hueOff val="2531793"/>
            <a:satOff val="9723"/>
            <a:lumOff val="-30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INSTRUCTION AND PARENT INVOLVEMENT</a:t>
          </a:r>
          <a:endParaRPr lang="en-US" sz="1800" b="1" kern="1200" dirty="0"/>
        </a:p>
      </dsp:txBody>
      <dsp:txXfrm rot="-5400000">
        <a:off x="4506620" y="1102612"/>
        <a:ext cx="1836523" cy="1836523"/>
      </dsp:txXfrm>
    </dsp:sp>
    <dsp:sp modelId="{B5937639-2AB1-423D-88F7-1A5395DC9636}">
      <dsp:nvSpPr>
        <dsp:cNvPr id="0" name=""/>
        <dsp:cNvSpPr/>
      </dsp:nvSpPr>
      <dsp:spPr>
        <a:xfrm rot="10800000">
          <a:off x="4506620" y="3059100"/>
          <a:ext cx="2597236" cy="2597236"/>
        </a:xfrm>
        <a:prstGeom prst="pieWedge">
          <a:avLst/>
        </a:prstGeom>
        <a:solidFill>
          <a:schemeClr val="accent3">
            <a:hueOff val="5063586"/>
            <a:satOff val="19446"/>
            <a:lumOff val="-60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r" defTabSz="800100">
            <a:lnSpc>
              <a:spcPct val="90000"/>
            </a:lnSpc>
            <a:spcBef>
              <a:spcPct val="0"/>
            </a:spcBef>
            <a:spcAft>
              <a:spcPct val="35000"/>
            </a:spcAft>
          </a:pPr>
          <a:r>
            <a:rPr lang="en-US" sz="1800" b="1" kern="1200" dirty="0" smtClean="0"/>
            <a:t>STAFF-STUDENT RELATIONS</a:t>
          </a:r>
          <a:endParaRPr lang="en-US" sz="1800" b="1" kern="1200" dirty="0"/>
        </a:p>
      </dsp:txBody>
      <dsp:txXfrm rot="10800000">
        <a:off x="4506620" y="3059100"/>
        <a:ext cx="1836523" cy="1836523"/>
      </dsp:txXfrm>
    </dsp:sp>
    <dsp:sp modelId="{6260B9FE-4965-4237-8D69-FE0F7B180DCC}">
      <dsp:nvSpPr>
        <dsp:cNvPr id="0" name=""/>
        <dsp:cNvSpPr/>
      </dsp:nvSpPr>
      <dsp:spPr>
        <a:xfrm rot="16200000">
          <a:off x="1789419" y="3059100"/>
          <a:ext cx="2597236" cy="2597236"/>
        </a:xfrm>
        <a:prstGeom prst="pieWedge">
          <a:avLst/>
        </a:prstGeom>
        <a:solidFill>
          <a:schemeClr val="accent3">
            <a:hueOff val="7595379"/>
            <a:satOff val="29169"/>
            <a:lumOff val="-9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SAFETY</a:t>
          </a:r>
          <a:endParaRPr lang="en-US" sz="1800" b="1" kern="1200" dirty="0"/>
        </a:p>
      </dsp:txBody>
      <dsp:txXfrm rot="5400000">
        <a:off x="2550132" y="3059100"/>
        <a:ext cx="1836523" cy="1836523"/>
      </dsp:txXfrm>
    </dsp:sp>
    <dsp:sp modelId="{9BFA4F98-BD21-4E33-A701-34B19AAB5E7E}">
      <dsp:nvSpPr>
        <dsp:cNvPr id="0" name=""/>
        <dsp:cNvSpPr/>
      </dsp:nvSpPr>
      <dsp:spPr>
        <a:xfrm>
          <a:off x="3998270" y="2459277"/>
          <a:ext cx="896736" cy="779770"/>
        </a:xfrm>
        <a:prstGeom prst="circular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1C564F-646B-4AC4-AF6B-54DF07F3E245}">
      <dsp:nvSpPr>
        <dsp:cNvPr id="0" name=""/>
        <dsp:cNvSpPr/>
      </dsp:nvSpPr>
      <dsp:spPr>
        <a:xfrm rot="10800000">
          <a:off x="3998270" y="2759189"/>
          <a:ext cx="896736" cy="779770"/>
        </a:xfrm>
        <a:prstGeom prst="circular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0FF90F-D1C8-F445-A9E4-4348B4C10C35}" type="datetimeFigureOut">
              <a:rPr lang="en-US" smtClean="0"/>
              <a:t>11/25/2015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927E0-F97C-A74E-91C2-817BA7C1FDB7}" type="slidenum">
              <a:rPr lang="en-US" smtClean="0"/>
              <a:t>‹#›</a:t>
            </a:fld>
            <a:endParaRPr lang="en-US" dirty="0"/>
          </a:p>
        </p:txBody>
      </p:sp>
    </p:spTree>
    <p:extLst>
      <p:ext uri="{BB962C8B-B14F-4D97-AF65-F5344CB8AC3E}">
        <p14:creationId xmlns:p14="http://schemas.microsoft.com/office/powerpoint/2010/main" val="33492958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dirty="0" smtClean="0">
                <a:latin typeface="Calibri" charset="0"/>
              </a:rPr>
              <a:t>Opening SEL activity:</a:t>
            </a:r>
          </a:p>
          <a:p>
            <a:pPr eaLnBrk="1" hangingPunct="1">
              <a:spcBef>
                <a:spcPct val="0"/>
              </a:spcBef>
            </a:pPr>
            <a:endParaRPr lang="en-US" sz="1200" dirty="0" smtClean="0">
              <a:latin typeface="Calibri" charset="0"/>
            </a:endParaRPr>
          </a:p>
          <a:p>
            <a:pPr eaLnBrk="1" hangingPunct="1">
              <a:spcBef>
                <a:spcPct val="0"/>
              </a:spcBef>
            </a:pPr>
            <a:r>
              <a:rPr lang="en-US" sz="1200" dirty="0" smtClean="0">
                <a:latin typeface="Calibri" charset="0"/>
              </a:rPr>
              <a:t>“To begin, we’ll take a look at how a </a:t>
            </a:r>
            <a:r>
              <a:rPr lang="en-US" sz="1200" b="1" dirty="0" smtClean="0">
                <a:latin typeface="Calibri" charset="0"/>
              </a:rPr>
              <a:t>positive climate </a:t>
            </a:r>
            <a:r>
              <a:rPr lang="en-US" sz="1200" dirty="0" smtClean="0">
                <a:latin typeface="Calibri" charset="0"/>
              </a:rPr>
              <a:t>that is safe, respectful, participatory, engaging, and well–managed is established and what its impact is on students’ social and emotional development. </a:t>
            </a:r>
          </a:p>
          <a:p>
            <a:pPr eaLnBrk="1" hangingPunct="1">
              <a:spcBef>
                <a:spcPct val="0"/>
              </a:spcBef>
            </a:pPr>
            <a:endParaRPr lang="en-US" sz="1200" dirty="0" smtClean="0">
              <a:latin typeface="Calibri" charset="0"/>
            </a:endParaRPr>
          </a:p>
          <a:p>
            <a:pPr eaLnBrk="1" hangingPunct="1">
              <a:spcBef>
                <a:spcPct val="0"/>
              </a:spcBef>
            </a:pPr>
            <a:r>
              <a:rPr lang="en-US" sz="1200" dirty="0" smtClean="0">
                <a:latin typeface="Calibri" charset="0"/>
              </a:rPr>
              <a:t>To create a here-and-now feeling of climate, think of a store you really don’t like to shop in. Describe it. How is the lighting, display, directions for finding merchandise, assistance, noise, smell? [Gather several responses.]</a:t>
            </a:r>
          </a:p>
          <a:p>
            <a:pPr eaLnBrk="1" hangingPunct="1">
              <a:spcBef>
                <a:spcPct val="0"/>
              </a:spcBef>
            </a:pPr>
            <a:endParaRPr lang="en-US" sz="1200" dirty="0" smtClean="0">
              <a:latin typeface="Calibri" charset="0"/>
            </a:endParaRPr>
          </a:p>
          <a:p>
            <a:pPr eaLnBrk="1" hangingPunct="1">
              <a:spcBef>
                <a:spcPct val="0"/>
              </a:spcBef>
            </a:pPr>
            <a:r>
              <a:rPr lang="en-US" sz="1200" dirty="0" smtClean="0">
                <a:latin typeface="Calibri" charset="0"/>
              </a:rPr>
              <a:t>Now think of a store you love to shop in.  What are its characteristics? “</a:t>
            </a:r>
          </a:p>
          <a:p>
            <a:pPr eaLnBrk="1" hangingPunct="1">
              <a:spcBef>
                <a:spcPct val="0"/>
              </a:spcBef>
            </a:pPr>
            <a:endParaRPr lang="en-US" sz="1200" dirty="0" smtClean="0">
              <a:latin typeface="Calibri" charset="0"/>
            </a:endParaRPr>
          </a:p>
          <a:p>
            <a:pPr eaLnBrk="1" hangingPunct="1">
              <a:spcBef>
                <a:spcPct val="0"/>
              </a:spcBef>
            </a:pPr>
            <a:r>
              <a:rPr lang="en-US" sz="1200" dirty="0" smtClean="0">
                <a:latin typeface="Calibri" charset="0"/>
              </a:rPr>
              <a:t>Talking points:</a:t>
            </a:r>
          </a:p>
          <a:p>
            <a:pPr eaLnBrk="1" hangingPunct="1">
              <a:spcBef>
                <a:spcPct val="0"/>
              </a:spcBef>
            </a:pPr>
            <a:r>
              <a:rPr lang="en-US" sz="1200" dirty="0" smtClean="0">
                <a:latin typeface="Calibri" charset="0"/>
              </a:rPr>
              <a:t>Schools should have that same feel – orderly, safe, predictable, friendly, full of new things, great treatment by the staff, etc.</a:t>
            </a:r>
          </a:p>
          <a:p>
            <a:pPr eaLnBrk="1" hangingPunct="1">
              <a:spcBef>
                <a:spcPct val="0"/>
              </a:spcBef>
            </a:pPr>
            <a:r>
              <a:rPr lang="en-US" sz="1200" dirty="0" smtClean="0">
                <a:latin typeface="Calibri" charset="0"/>
              </a:rPr>
              <a:t>We as adults get to choose those environments to go to.  Kids don’t have options, they are required to go to school.  We should work to make that school as safe and positive a school environment as possible.  No one wants to go to that uncomfortable store over and over – we wouldn’t engage, we’d shop quickly and get out of there, etc.  The same thing happens to kids in a school – they don’t engage, they want out of there, etc.  There are resources to help with building these school environments, but it starts with the staff at the school all treating each other and the students respectfully.  For example, you can’t yell at a student to stop yelling.  </a:t>
            </a:r>
          </a:p>
          <a:p>
            <a:endParaRPr lang="en-US" dirty="0"/>
          </a:p>
        </p:txBody>
      </p:sp>
      <p:sp>
        <p:nvSpPr>
          <p:cNvPr id="4" name="Slide Number Placeholder 3"/>
          <p:cNvSpPr>
            <a:spLocks noGrp="1"/>
          </p:cNvSpPr>
          <p:nvPr>
            <p:ph type="sldNum" sz="quarter" idx="10"/>
          </p:nvPr>
        </p:nvSpPr>
        <p:spPr/>
        <p:txBody>
          <a:bodyPr/>
          <a:lstStyle/>
          <a:p>
            <a:fld id="{122434C7-5BD9-4804-A42B-5B0CE315960F}" type="slidenum">
              <a:rPr lang="en-US" smtClean="0"/>
              <a:t>2</a:t>
            </a:fld>
            <a:endParaRPr lang="en-US"/>
          </a:p>
        </p:txBody>
      </p:sp>
    </p:spTree>
    <p:extLst>
      <p:ext uri="{BB962C8B-B14F-4D97-AF65-F5344CB8AC3E}">
        <p14:creationId xmlns:p14="http://schemas.microsoft.com/office/powerpoint/2010/main" val="2266789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10 min.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Ask participants to respond to the questions on the slide verbally in their group and record their thoughts on the handout. </a:t>
            </a:r>
          </a:p>
          <a:p>
            <a:pPr marL="171450" indent="-171450">
              <a:buFont typeface="Arial"/>
              <a:buChar char="•"/>
            </a:pPr>
            <a:r>
              <a:rPr lang="en-US" dirty="0" smtClean="0"/>
              <a:t>Remind them that the</a:t>
            </a:r>
            <a:r>
              <a:rPr lang="en-US" baseline="0" dirty="0" smtClean="0"/>
              <a:t> purpose of the discussion is to review the data as a community in order to work together to improve the school climate. Keep everything light and positive!</a:t>
            </a:r>
            <a:endParaRPr lang="en-US" dirty="0"/>
          </a:p>
        </p:txBody>
      </p:sp>
      <p:sp>
        <p:nvSpPr>
          <p:cNvPr id="4" name="Slide Number Placeholder 3"/>
          <p:cNvSpPr>
            <a:spLocks noGrp="1"/>
          </p:cNvSpPr>
          <p:nvPr>
            <p:ph type="sldNum" sz="quarter" idx="10"/>
          </p:nvPr>
        </p:nvSpPr>
        <p:spPr/>
        <p:txBody>
          <a:bodyPr/>
          <a:lstStyle/>
          <a:p>
            <a:fld id="{58C927E0-F97C-A74E-91C2-817BA7C1FDB7}" type="slidenum">
              <a:rPr lang="en-US" smtClean="0"/>
              <a:t>11</a:t>
            </a:fld>
            <a:endParaRPr lang="en-US" dirty="0"/>
          </a:p>
        </p:txBody>
      </p:sp>
    </p:spTree>
    <p:extLst>
      <p:ext uri="{BB962C8B-B14F-4D97-AF65-F5344CB8AC3E}">
        <p14:creationId xmlns:p14="http://schemas.microsoft.com/office/powerpoint/2010/main" val="321584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questions</a:t>
            </a:r>
            <a:r>
              <a:rPr lang="en-US" baseline="0" dirty="0" smtClean="0"/>
              <a:t> can either be used as a closing activity discussed verbally with a partner or as a reflection sheet to be turned in to the Climate survey team and site administrator. </a:t>
            </a:r>
            <a:endParaRPr lang="en-US" dirty="0"/>
          </a:p>
        </p:txBody>
      </p:sp>
      <p:sp>
        <p:nvSpPr>
          <p:cNvPr id="4" name="Slide Number Placeholder 3"/>
          <p:cNvSpPr>
            <a:spLocks noGrp="1"/>
          </p:cNvSpPr>
          <p:nvPr>
            <p:ph type="sldNum" sz="quarter" idx="10"/>
          </p:nvPr>
        </p:nvSpPr>
        <p:spPr/>
        <p:txBody>
          <a:bodyPr/>
          <a:lstStyle/>
          <a:p>
            <a:fld id="{58C927E0-F97C-A74E-91C2-817BA7C1FDB7}" type="slidenum">
              <a:rPr lang="en-US" smtClean="0"/>
              <a:t>12</a:t>
            </a:fld>
            <a:endParaRPr lang="en-US" dirty="0"/>
          </a:p>
        </p:txBody>
      </p:sp>
    </p:spTree>
    <p:extLst>
      <p:ext uri="{BB962C8B-B14F-4D97-AF65-F5344CB8AC3E}">
        <p14:creationId xmlns:p14="http://schemas.microsoft.com/office/powerpoint/2010/main" val="1698365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927E0-F97C-A74E-91C2-817BA7C1FDB7}" type="slidenum">
              <a:rPr lang="en-US" smtClean="0"/>
              <a:t>3</a:t>
            </a:fld>
            <a:endParaRPr lang="en-US" dirty="0"/>
          </a:p>
        </p:txBody>
      </p:sp>
    </p:spTree>
    <p:extLst>
      <p:ext uri="{BB962C8B-B14F-4D97-AF65-F5344CB8AC3E}">
        <p14:creationId xmlns:p14="http://schemas.microsoft.com/office/powerpoint/2010/main" val="2887869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Student Climate Survey is something that more than 20,000 students in our school district participate in every year since 2011. That means that almost 1/3</a:t>
            </a:r>
            <a:r>
              <a:rPr lang="en-US" baseline="30000" dirty="0" smtClean="0"/>
              <a:t>rd</a:t>
            </a:r>
            <a:r>
              <a:rPr lang="en-US" baseline="0" dirty="0" smtClean="0"/>
              <a:t> of all the students in the district give us their feedback through this survey. </a:t>
            </a:r>
          </a:p>
          <a:p>
            <a:endParaRPr lang="en-US" baseline="0" dirty="0" smtClean="0"/>
          </a:p>
          <a:p>
            <a:r>
              <a:rPr lang="en-US" baseline="0" dirty="0" smtClean="0"/>
              <a:t>In case you can’t remember taking it, this is the survey that you took in March – June last year. Probably in the computer lab. It asked questions about whether you like school or about your drug and alcohol use or how much you like your classes. We do this survey every year so we can figure out what we are doing well </a:t>
            </a:r>
            <a:endParaRPr lang="en-US" dirty="0"/>
          </a:p>
        </p:txBody>
      </p:sp>
      <p:sp>
        <p:nvSpPr>
          <p:cNvPr id="4" name="Slide Number Placeholder 3"/>
          <p:cNvSpPr>
            <a:spLocks noGrp="1"/>
          </p:cNvSpPr>
          <p:nvPr>
            <p:ph type="sldNum" sz="quarter" idx="10"/>
          </p:nvPr>
        </p:nvSpPr>
        <p:spPr/>
        <p:txBody>
          <a:bodyPr/>
          <a:lstStyle/>
          <a:p>
            <a:fld id="{122434C7-5BD9-4804-A42B-5B0CE315960F}" type="slidenum">
              <a:rPr lang="en-US" smtClean="0"/>
              <a:t>4</a:t>
            </a:fld>
            <a:endParaRPr lang="en-US"/>
          </a:p>
        </p:txBody>
      </p:sp>
    </p:spTree>
    <p:extLst>
      <p:ext uri="{BB962C8B-B14F-4D97-AF65-F5344CB8AC3E}">
        <p14:creationId xmlns:p14="http://schemas.microsoft.com/office/powerpoint/2010/main" val="3685962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different ways to look at school climate data. In addition to what you see in this year’s report, consider looking at other trends in the data:</a:t>
            </a:r>
          </a:p>
          <a:p>
            <a:pPr marL="228600" indent="-228600">
              <a:buAutoNum type="arabicPeriod"/>
            </a:pPr>
            <a:r>
              <a:rPr lang="en-US" baseline="0" dirty="0" smtClean="0"/>
              <a:t>How have your scale scores changed from this year to previous years’? We encourage you to examine scale scores (total percentage agreement captions on the first page like “80% of staff agree that they have high expectations for all students”) rather than individual items over time, since those tend to be more reliable. Why do you think the scores have changed year over year? What other events or changes occurred during that year that contribute to the percentage difference?</a:t>
            </a:r>
          </a:p>
          <a:p>
            <a:pPr marL="228600" indent="-228600">
              <a:buAutoNum type="arabicPeriod"/>
            </a:pPr>
            <a:r>
              <a:rPr lang="en-US" baseline="0" dirty="0" smtClean="0"/>
              <a:t>Although we compare your school’s scores with the same school-level in the report, you might want to look at how your school compares to a “like” school. If you are a school that receives Title I funding, you may want to pull up reports for other Title I schools to compare. Or, if your school is implementing Social and Emotional Learning for the first time this year, you may want to look at another school that is also in their first year of implementation. </a:t>
            </a:r>
          </a:p>
          <a:p>
            <a:pPr marL="228600" indent="-228600">
              <a:buAutoNum type="arabicPeriod"/>
            </a:pPr>
            <a:r>
              <a:rPr lang="en-US" baseline="0" dirty="0" smtClean="0"/>
              <a:t>How do staff’ opinions change from elementary to middle to high school in your vertical? Do most staff feel more engaged in elementary schools vs. high schools? If so, why might that difference exist?</a:t>
            </a:r>
          </a:p>
          <a:p>
            <a:pPr marL="228600" indent="-228600">
              <a:buAutoNum type="arabicPeriod"/>
            </a:pPr>
            <a:r>
              <a:rPr lang="en-US" baseline="0" dirty="0" smtClean="0"/>
              <a:t>There are similar and/or identical items on the staff, student, and parent surveys. How do your staff’s beliefs about student drug use compare to students’ actual self-report of their own drug use? Are the reports similar or different? </a:t>
            </a:r>
          </a:p>
          <a:p>
            <a:pPr marL="228600" indent="-228600">
              <a:buAutoNum type="arabicPeriod"/>
            </a:pPr>
            <a:r>
              <a:rPr lang="en-US" baseline="0" dirty="0" smtClean="0"/>
              <a:t>All staff and parents were asked several open-ended questions about their school. However, because specific names and identifying information were included in some comments, they have to be de-identified before we can give them to you. There are hundreds of comments though, so please remember to request them from ldavidson@washoeschools.net so you can use this great information for action-planning at your school!</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8C927E0-F97C-A74E-91C2-817BA7C1FDB7}" type="slidenum">
              <a:rPr lang="en-US" smtClean="0"/>
              <a:t>5</a:t>
            </a:fld>
            <a:endParaRPr lang="en-US" dirty="0"/>
          </a:p>
        </p:txBody>
      </p:sp>
    </p:spTree>
    <p:extLst>
      <p:ext uri="{BB962C8B-B14F-4D97-AF65-F5344CB8AC3E}">
        <p14:creationId xmlns:p14="http://schemas.microsoft.com/office/powerpoint/2010/main" val="4116199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types of things we ask</a:t>
            </a:r>
            <a:r>
              <a:rPr lang="en-US" baseline="0" dirty="0" smtClean="0"/>
              <a:t> staff </a:t>
            </a:r>
            <a:r>
              <a:rPr lang="en-US" dirty="0" smtClean="0"/>
              <a:t>about on</a:t>
            </a:r>
            <a:r>
              <a:rPr lang="en-US" baseline="0" dirty="0" smtClean="0"/>
              <a:t> the Staff Climate Survey. You’ll notice many of the topics are similar between the staff, student, and parent surveys.</a:t>
            </a:r>
            <a:endParaRPr lang="en-US" dirty="0"/>
          </a:p>
        </p:txBody>
      </p:sp>
      <p:sp>
        <p:nvSpPr>
          <p:cNvPr id="4" name="Slide Number Placeholder 3"/>
          <p:cNvSpPr>
            <a:spLocks noGrp="1"/>
          </p:cNvSpPr>
          <p:nvPr>
            <p:ph type="sldNum" sz="quarter" idx="10"/>
          </p:nvPr>
        </p:nvSpPr>
        <p:spPr/>
        <p:txBody>
          <a:bodyPr/>
          <a:lstStyle/>
          <a:p>
            <a:fld id="{122434C7-5BD9-4804-A42B-5B0CE315960F}" type="slidenum">
              <a:rPr lang="en-US" smtClean="0"/>
              <a:t>6</a:t>
            </a:fld>
            <a:endParaRPr lang="en-US"/>
          </a:p>
        </p:txBody>
      </p:sp>
    </p:spTree>
    <p:extLst>
      <p:ext uri="{BB962C8B-B14F-4D97-AF65-F5344CB8AC3E}">
        <p14:creationId xmlns:p14="http://schemas.microsoft.com/office/powerpoint/2010/main" val="713880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where</a:t>
            </a:r>
            <a:r>
              <a:rPr lang="en-US" baseline="0" dirty="0" smtClean="0"/>
              <a:t> YOU can find your school’s survey reports. The link is at the top.</a:t>
            </a:r>
            <a:endParaRPr lang="en-US" dirty="0"/>
          </a:p>
        </p:txBody>
      </p:sp>
      <p:sp>
        <p:nvSpPr>
          <p:cNvPr id="4" name="Slide Number Placeholder 3"/>
          <p:cNvSpPr>
            <a:spLocks noGrp="1"/>
          </p:cNvSpPr>
          <p:nvPr>
            <p:ph type="sldNum" sz="quarter" idx="10"/>
          </p:nvPr>
        </p:nvSpPr>
        <p:spPr/>
        <p:txBody>
          <a:bodyPr/>
          <a:lstStyle/>
          <a:p>
            <a:fld id="{122434C7-5BD9-4804-A42B-5B0CE315960F}" type="slidenum">
              <a:rPr lang="en-US" smtClean="0"/>
              <a:t>7</a:t>
            </a:fld>
            <a:endParaRPr lang="en-US"/>
          </a:p>
        </p:txBody>
      </p:sp>
    </p:spTree>
    <p:extLst>
      <p:ext uri="{BB962C8B-B14F-4D97-AF65-F5344CB8AC3E}">
        <p14:creationId xmlns:p14="http://schemas.microsoft.com/office/powerpoint/2010/main" val="3004991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 can replace</a:t>
            </a:r>
            <a:r>
              <a:rPr lang="en-US" baseline="0" dirty="0" smtClean="0"/>
              <a:t> these with your own school’s data. But, it’s nice to show snapshots from your data or print out the reports so everyone can see the same data. Ideally, you want to look at the graphs on the front page of the report, and then dig into the scale more deeply by looking at the corresponding table. The scale is more reliable because the number is based on all the questions, but it’s also nice to look at the actual questions in the scale and what is high or low. Using the snapshot tool in Adobe Acrobat, you can take pictures just like this from the reports that you can then copy and paste into this sample </a:t>
            </a:r>
            <a:r>
              <a:rPr lang="en-US" baseline="0" dirty="0" err="1" smtClean="0"/>
              <a:t>powerpoint</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58C927E0-F97C-A74E-91C2-817BA7C1FDB7}" type="slidenum">
              <a:rPr lang="en-US" smtClean="0"/>
              <a:t>8</a:t>
            </a:fld>
            <a:endParaRPr lang="en-US" dirty="0"/>
          </a:p>
        </p:txBody>
      </p:sp>
    </p:spTree>
    <p:extLst>
      <p:ext uri="{BB962C8B-B14F-4D97-AF65-F5344CB8AC3E}">
        <p14:creationId xmlns:p14="http://schemas.microsoft.com/office/powerpoint/2010/main" val="182286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10</a:t>
            </a:r>
            <a:r>
              <a:rPr lang="en-US" baseline="0" dirty="0" smtClean="0"/>
              <a:t> min. </a:t>
            </a:r>
          </a:p>
          <a:p>
            <a:pPr marL="171450" indent="-171450">
              <a:buFont typeface="Arial"/>
              <a:buChar char="•"/>
            </a:pPr>
            <a:r>
              <a:rPr lang="en-US" baseline="0" dirty="0" smtClean="0"/>
              <a:t>Participants review data independently first, then draw their attention to specific areas or trends you would like them to focus on.</a:t>
            </a:r>
          </a:p>
          <a:p>
            <a:pPr marL="171450" indent="-171450">
              <a:buFont typeface="Arial"/>
              <a:buChar char="•"/>
            </a:pPr>
            <a:r>
              <a:rPr lang="en-US" baseline="0" dirty="0" smtClean="0"/>
              <a:t>Ask them to respond to the questions on the slide verbally in their group and record their thoughts on the handout. </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58C927E0-F97C-A74E-91C2-817BA7C1FDB7}" type="slidenum">
              <a:rPr lang="en-US" smtClean="0"/>
              <a:t>9</a:t>
            </a:fld>
            <a:endParaRPr lang="en-US" dirty="0"/>
          </a:p>
        </p:txBody>
      </p:sp>
    </p:spTree>
    <p:extLst>
      <p:ext uri="{BB962C8B-B14F-4D97-AF65-F5344CB8AC3E}">
        <p14:creationId xmlns:p14="http://schemas.microsoft.com/office/powerpoint/2010/main" val="4212981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10 min.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Ask participants to respond to the questions on the slide verbally in their group and record their thoughts on the handout. </a:t>
            </a:r>
          </a:p>
          <a:p>
            <a:endParaRPr lang="en-US" dirty="0"/>
          </a:p>
        </p:txBody>
      </p:sp>
      <p:sp>
        <p:nvSpPr>
          <p:cNvPr id="4" name="Slide Number Placeholder 3"/>
          <p:cNvSpPr>
            <a:spLocks noGrp="1"/>
          </p:cNvSpPr>
          <p:nvPr>
            <p:ph type="sldNum" sz="quarter" idx="10"/>
          </p:nvPr>
        </p:nvSpPr>
        <p:spPr/>
        <p:txBody>
          <a:bodyPr/>
          <a:lstStyle/>
          <a:p>
            <a:fld id="{58C927E0-F97C-A74E-91C2-817BA7C1FDB7}" type="slidenum">
              <a:rPr lang="en-US" smtClean="0"/>
              <a:t>10</a:t>
            </a:fld>
            <a:endParaRPr lang="en-US" dirty="0"/>
          </a:p>
        </p:txBody>
      </p:sp>
    </p:spTree>
    <p:extLst>
      <p:ext uri="{BB962C8B-B14F-4D97-AF65-F5344CB8AC3E}">
        <p14:creationId xmlns:p14="http://schemas.microsoft.com/office/powerpoint/2010/main" val="2425519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C0731B6-AABB-43E0-BA16-7ECD5C0B5E0F}" type="datetimeFigureOut">
              <a:rPr lang="en-US" altLang="en-US"/>
              <a:pPr/>
              <a:t>11/25/2015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F10A3EC-9540-46CD-8CF4-CA67D0BD6505}" type="slidenum">
              <a:rPr lang="en-US" altLang="en-US"/>
              <a:pPr/>
              <a:t>‹#›</a:t>
            </a:fld>
            <a:endParaRPr lang="en-US" altLang="en-US"/>
          </a:p>
        </p:txBody>
      </p:sp>
    </p:spTree>
    <p:extLst>
      <p:ext uri="{BB962C8B-B14F-4D97-AF65-F5344CB8AC3E}">
        <p14:creationId xmlns:p14="http://schemas.microsoft.com/office/powerpoint/2010/main" val="1539540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B6F9BC-FD89-461A-A29B-492BDF66370C}" type="datetimeFigureOut">
              <a:rPr lang="en-US" altLang="en-US"/>
              <a:pPr/>
              <a:t>11/25/2015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C7D7D98-6A69-47DF-9454-867AAEB2F70A}" type="slidenum">
              <a:rPr lang="en-US" altLang="en-US"/>
              <a:pPr/>
              <a:t>‹#›</a:t>
            </a:fld>
            <a:endParaRPr lang="en-US" altLang="en-US"/>
          </a:p>
        </p:txBody>
      </p:sp>
    </p:spTree>
    <p:extLst>
      <p:ext uri="{BB962C8B-B14F-4D97-AF65-F5344CB8AC3E}">
        <p14:creationId xmlns:p14="http://schemas.microsoft.com/office/powerpoint/2010/main" val="2344472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8556D24-5262-403B-A7AA-AA08DC310CE0}" type="datetimeFigureOut">
              <a:rPr lang="en-US" altLang="en-US"/>
              <a:pPr/>
              <a:t>11/25/2015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321DBA3-D633-49C9-83ED-36474812C909}" type="slidenum">
              <a:rPr lang="en-US" altLang="en-US"/>
              <a:pPr/>
              <a:t>‹#›</a:t>
            </a:fld>
            <a:endParaRPr lang="en-US" altLang="en-US"/>
          </a:p>
        </p:txBody>
      </p:sp>
    </p:spTree>
    <p:extLst>
      <p:ext uri="{BB962C8B-B14F-4D97-AF65-F5344CB8AC3E}">
        <p14:creationId xmlns:p14="http://schemas.microsoft.com/office/powerpoint/2010/main" val="1575148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67926"/>
            <a:ext cx="8229600" cy="733778"/>
          </a:xfrm>
          <a:prstGeom prst="rect">
            <a:avLst/>
          </a:prstGeom>
        </p:spPr>
        <p:txBody>
          <a:bodyPr/>
          <a:lstStyle>
            <a:lvl1pPr>
              <a:defRPr sz="4400" b="1" i="1" kern="1200" spc="-100">
                <a:solidFill>
                  <a:srgbClr val="00365E"/>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412220"/>
          </a:xfrm>
          <a:prstGeom prst="rect">
            <a:avLst/>
          </a:prstGeom>
        </p:spPr>
        <p:txBody>
          <a:bodyPr anchor="b"/>
          <a:lstStyle>
            <a:lvl1pPr marL="0" indent="0">
              <a:buNone/>
              <a:defRPr sz="2400" b="1" i="0">
                <a:solidFill>
                  <a:srgbClr val="33170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8229600" cy="3951288"/>
          </a:xfrm>
          <a:prstGeom prst="rect">
            <a:avLst/>
          </a:prstGeom>
        </p:spPr>
        <p:txBody>
          <a:bodyPr/>
          <a:lstStyle>
            <a:lvl1pPr>
              <a:defRPr sz="2400">
                <a:solidFill>
                  <a:srgbClr val="33170A"/>
                </a:solidFill>
              </a:defRPr>
            </a:lvl1pPr>
            <a:lvl2pPr>
              <a:defRPr sz="2000">
                <a:solidFill>
                  <a:srgbClr val="33170A"/>
                </a:solidFill>
              </a:defRPr>
            </a:lvl2pPr>
            <a:lvl3pPr>
              <a:defRPr sz="1800">
                <a:solidFill>
                  <a:srgbClr val="33170A"/>
                </a:solidFill>
              </a:defRPr>
            </a:lvl3pPr>
            <a:lvl4pPr>
              <a:defRPr sz="1600">
                <a:solidFill>
                  <a:srgbClr val="33170A"/>
                </a:solidFill>
              </a:defRPr>
            </a:lvl4pPr>
            <a:lvl5pPr>
              <a:defRPr sz="1600">
                <a:solidFill>
                  <a:srgbClr val="33170A"/>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5412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13569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879600"/>
            <a:ext cx="8229600" cy="39522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02317BB0-E05B-4543-A9F5-216AB01D621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568608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3664"/>
            <a:ext cx="4038600" cy="3987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83664"/>
            <a:ext cx="4038600" cy="3987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7EF799A5-0CC9-464A-8131-3B20EFED5341}"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215870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83664"/>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60320"/>
            <a:ext cx="4040188" cy="3251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883664"/>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60320"/>
            <a:ext cx="4041775" cy="3251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fld id="{519686E2-D551-43BD-8ABC-A86E1C41C952}"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894119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31EE9A03-6342-46CB-8230-2F01CC4C94A2}"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8564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EBF6200-2D0C-4ECE-AD1E-2C822EE2D80A}" type="datetimeFigureOut">
              <a:rPr lang="en-US" altLang="en-US"/>
              <a:pPr/>
              <a:t>11/25/2015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B16CA91-91CE-42DE-A7D8-C4B95A45C518}" type="slidenum">
              <a:rPr lang="en-US" altLang="en-US"/>
              <a:pPr/>
              <a:t>‹#›</a:t>
            </a:fld>
            <a:endParaRPr lang="en-US" altLang="en-US"/>
          </a:p>
        </p:txBody>
      </p:sp>
    </p:spTree>
    <p:extLst>
      <p:ext uri="{BB962C8B-B14F-4D97-AF65-F5344CB8AC3E}">
        <p14:creationId xmlns:p14="http://schemas.microsoft.com/office/powerpoint/2010/main" val="752648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67B0A34-79ED-41B7-B491-36976970E0D7}" type="datetimeFigureOut">
              <a:rPr lang="en-US" altLang="en-US"/>
              <a:pPr/>
              <a:t>11/25/2015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EEBBE14-FFC0-452A-8E63-490FF2F4E689}" type="slidenum">
              <a:rPr lang="en-US" altLang="en-US"/>
              <a:pPr/>
              <a:t>‹#›</a:t>
            </a:fld>
            <a:endParaRPr lang="en-US" altLang="en-US"/>
          </a:p>
        </p:txBody>
      </p:sp>
    </p:spTree>
    <p:extLst>
      <p:ext uri="{BB962C8B-B14F-4D97-AF65-F5344CB8AC3E}">
        <p14:creationId xmlns:p14="http://schemas.microsoft.com/office/powerpoint/2010/main" val="2835909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5241D69-592F-4A8D-804B-DCD2616D1C14}" type="datetimeFigureOut">
              <a:rPr lang="en-US" altLang="en-US"/>
              <a:pPr/>
              <a:t>11/25/2015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5119BBA-B2F9-4214-B3EF-85A33CD83A93}" type="slidenum">
              <a:rPr lang="en-US" altLang="en-US"/>
              <a:pPr/>
              <a:t>‹#›</a:t>
            </a:fld>
            <a:endParaRPr lang="en-US" altLang="en-US"/>
          </a:p>
        </p:txBody>
      </p:sp>
    </p:spTree>
    <p:extLst>
      <p:ext uri="{BB962C8B-B14F-4D97-AF65-F5344CB8AC3E}">
        <p14:creationId xmlns:p14="http://schemas.microsoft.com/office/powerpoint/2010/main" val="175360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FD1CAF5-27D2-4615-B06C-4BCA1D3F976D}" type="datetimeFigureOut">
              <a:rPr lang="en-US" altLang="en-US"/>
              <a:pPr/>
              <a:t>11/25/2015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731A90D-0BBF-49C1-B711-DDCAB1807C6C}" type="slidenum">
              <a:rPr lang="en-US" altLang="en-US"/>
              <a:pPr/>
              <a:t>‹#›</a:t>
            </a:fld>
            <a:endParaRPr lang="en-US" altLang="en-US"/>
          </a:p>
        </p:txBody>
      </p:sp>
    </p:spTree>
    <p:extLst>
      <p:ext uri="{BB962C8B-B14F-4D97-AF65-F5344CB8AC3E}">
        <p14:creationId xmlns:p14="http://schemas.microsoft.com/office/powerpoint/2010/main" val="241632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247AF39-B6C9-4D26-BE6D-5B70F2191CD1}" type="datetimeFigureOut">
              <a:rPr lang="en-US" altLang="en-US"/>
              <a:pPr/>
              <a:t>11/25/2015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8289D58-ABAD-4E6A-ACC9-6742324E36E0}" type="slidenum">
              <a:rPr lang="en-US" altLang="en-US"/>
              <a:pPr/>
              <a:t>‹#›</a:t>
            </a:fld>
            <a:endParaRPr lang="en-US" altLang="en-US"/>
          </a:p>
        </p:txBody>
      </p:sp>
    </p:spTree>
    <p:extLst>
      <p:ext uri="{BB962C8B-B14F-4D97-AF65-F5344CB8AC3E}">
        <p14:creationId xmlns:p14="http://schemas.microsoft.com/office/powerpoint/2010/main" val="3793314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D389580-B1EE-477A-8A6D-0BE7501EEAA1}" type="datetimeFigureOut">
              <a:rPr lang="en-US" altLang="en-US"/>
              <a:pPr/>
              <a:t>11/25/2015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3EC22A3-10B4-43E5-B528-10CE5D9722FA}" type="slidenum">
              <a:rPr lang="en-US" altLang="en-US"/>
              <a:pPr/>
              <a:t>‹#›</a:t>
            </a:fld>
            <a:endParaRPr lang="en-US" altLang="en-US"/>
          </a:p>
        </p:txBody>
      </p:sp>
    </p:spTree>
    <p:extLst>
      <p:ext uri="{BB962C8B-B14F-4D97-AF65-F5344CB8AC3E}">
        <p14:creationId xmlns:p14="http://schemas.microsoft.com/office/powerpoint/2010/main" val="64001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15D44F1-1FC2-453B-9334-6B221EB9EA6A}" type="datetimeFigureOut">
              <a:rPr lang="en-US" altLang="en-US"/>
              <a:pPr/>
              <a:t>11/25/2015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59ACE3-DA5B-4E11-A2E6-BA4D7B0B17AF}" type="slidenum">
              <a:rPr lang="en-US" altLang="en-US"/>
              <a:pPr/>
              <a:t>‹#›</a:t>
            </a:fld>
            <a:endParaRPr lang="en-US" altLang="en-US"/>
          </a:p>
        </p:txBody>
      </p:sp>
    </p:spTree>
    <p:extLst>
      <p:ext uri="{BB962C8B-B14F-4D97-AF65-F5344CB8AC3E}">
        <p14:creationId xmlns:p14="http://schemas.microsoft.com/office/powerpoint/2010/main" val="1536787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4BB3328-0304-45D0-A5C0-5AEC64BA04F3}" type="datetimeFigureOut">
              <a:rPr lang="en-US" altLang="en-US"/>
              <a:pPr/>
              <a:t>11/25/2015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BAD893E-130F-4589-BCB0-91EBCC2E9874}" type="slidenum">
              <a:rPr lang="en-US" altLang="en-US"/>
              <a:pPr/>
              <a:t>‹#›</a:t>
            </a:fld>
            <a:endParaRPr lang="en-US" altLang="en-US"/>
          </a:p>
        </p:txBody>
      </p:sp>
    </p:spTree>
    <p:extLst>
      <p:ext uri="{BB962C8B-B14F-4D97-AF65-F5344CB8AC3E}">
        <p14:creationId xmlns:p14="http://schemas.microsoft.com/office/powerpoint/2010/main" val="189801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80A1DB5C-BE60-4F42-8ADE-33FFFCE60C03}" type="datetimeFigureOut">
              <a:rPr lang="en-US" altLang="en-US"/>
              <a:pPr/>
              <a:t>11/25/2015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EC324C8-005F-425B-AFCD-88B2972106D5}" type="slidenum">
              <a:rPr lang="en-US" altLang="en-US"/>
              <a:pPr/>
              <a:t>‹#›</a:t>
            </a:fld>
            <a:endParaRPr lang="en-US" altLang="en-US"/>
          </a:p>
        </p:txBody>
      </p:sp>
      <p:sp>
        <p:nvSpPr>
          <p:cNvPr id="7" name="Rectangle 6"/>
          <p:cNvSpPr/>
          <p:nvPr userDrawn="1"/>
        </p:nvSpPr>
        <p:spPr>
          <a:xfrm>
            <a:off x="0" y="0"/>
            <a:ext cx="9144000" cy="319852"/>
          </a:xfrm>
          <a:prstGeom prst="rect">
            <a:avLst/>
          </a:prstGeom>
          <a:solidFill>
            <a:srgbClr val="0036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319852"/>
            <a:ext cx="9144000" cy="117592"/>
          </a:xfrm>
          <a:prstGeom prst="rect">
            <a:avLst/>
          </a:prstGeom>
          <a:solidFill>
            <a:srgbClr val="D224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437444"/>
            <a:ext cx="9144000" cy="104978"/>
          </a:xfrm>
          <a:prstGeom prst="rect">
            <a:avLst/>
          </a:prstGeom>
          <a:solidFill>
            <a:srgbClr val="CCA1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WCSD_horiz2RGB.jpg"/>
          <p:cNvPicPr>
            <a:picLocks noChangeAspect="1"/>
          </p:cNvPicPr>
          <p:nvPr userDrawn="1"/>
        </p:nvPicPr>
        <p:blipFill>
          <a:blip r:embed="rId16"/>
          <a:stretch>
            <a:fillRect/>
          </a:stretch>
        </p:blipFill>
        <p:spPr>
          <a:xfrm>
            <a:off x="7523842" y="6035524"/>
            <a:ext cx="1162958" cy="616912"/>
          </a:xfrm>
          <a:prstGeom prst="rect">
            <a:avLst/>
          </a:prstGeom>
        </p:spPr>
      </p:pic>
    </p:spTree>
    <p:extLst>
      <p:ext uri="{BB962C8B-B14F-4D97-AF65-F5344CB8AC3E}">
        <p14:creationId xmlns:p14="http://schemas.microsoft.com/office/powerpoint/2010/main" val="1198879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3" r:id="rId12"/>
    <p:sldLayoutId id="2147483659" r:id="rId13"/>
  </p:sldLayoutIdLst>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55675"/>
            <a:ext cx="82296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879600"/>
            <a:ext cx="82296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defRPr>
            </a:lvl1pPr>
          </a:lstStyle>
          <a:p>
            <a:fld id="{A9341A09-2B83-4C56-8EE3-1BB4D8FC4879}"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5439573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ctr" defTabSz="457200" rtl="0" eaLnBrk="1" fontAlgn="base" hangingPunct="1">
        <a:spcBef>
          <a:spcPct val="0"/>
        </a:spcBef>
        <a:spcAft>
          <a:spcPct val="0"/>
        </a:spcAft>
        <a:defRPr sz="4400" kern="1200">
          <a:solidFill>
            <a:schemeClr val="tx2"/>
          </a:solidFill>
          <a:latin typeface="+mj-lt"/>
          <a:ea typeface="MS PGothic" pitchFamily="34" charset="-128"/>
          <a:cs typeface="MS PGothic" charset="0"/>
        </a:defRPr>
      </a:lvl1pPr>
      <a:lvl2pPr algn="ctr" defTabSz="457200" rtl="0" eaLnBrk="1" fontAlgn="base" hangingPunct="1">
        <a:spcBef>
          <a:spcPct val="0"/>
        </a:spcBef>
        <a:spcAft>
          <a:spcPct val="0"/>
        </a:spcAft>
        <a:defRPr sz="4400">
          <a:solidFill>
            <a:schemeClr val="tx2"/>
          </a:solidFill>
          <a:latin typeface="Calibri" pitchFamily="34" charset="0"/>
          <a:ea typeface="MS PGothic" pitchFamily="34" charset="-128"/>
          <a:cs typeface="MS PGothic" charset="0"/>
        </a:defRPr>
      </a:lvl2pPr>
      <a:lvl3pPr algn="ctr" defTabSz="457200" rtl="0" eaLnBrk="1" fontAlgn="base" hangingPunct="1">
        <a:spcBef>
          <a:spcPct val="0"/>
        </a:spcBef>
        <a:spcAft>
          <a:spcPct val="0"/>
        </a:spcAft>
        <a:defRPr sz="4400">
          <a:solidFill>
            <a:schemeClr val="tx2"/>
          </a:solidFill>
          <a:latin typeface="Calibri" pitchFamily="34" charset="0"/>
          <a:ea typeface="MS PGothic" pitchFamily="34" charset="-128"/>
          <a:cs typeface="MS PGothic" charset="0"/>
        </a:defRPr>
      </a:lvl3pPr>
      <a:lvl4pPr algn="ctr" defTabSz="457200" rtl="0" eaLnBrk="1" fontAlgn="base" hangingPunct="1">
        <a:spcBef>
          <a:spcPct val="0"/>
        </a:spcBef>
        <a:spcAft>
          <a:spcPct val="0"/>
        </a:spcAft>
        <a:defRPr sz="4400">
          <a:solidFill>
            <a:schemeClr val="tx2"/>
          </a:solidFill>
          <a:latin typeface="Calibri" pitchFamily="34" charset="0"/>
          <a:ea typeface="MS PGothic" pitchFamily="34" charset="-128"/>
          <a:cs typeface="MS PGothic" charset="0"/>
        </a:defRPr>
      </a:lvl4pPr>
      <a:lvl5pPr algn="ctr" defTabSz="457200" rtl="0" eaLnBrk="1" fontAlgn="base" hangingPunct="1">
        <a:spcBef>
          <a:spcPct val="0"/>
        </a:spcBef>
        <a:spcAft>
          <a:spcPct val="0"/>
        </a:spcAft>
        <a:defRPr sz="4400">
          <a:solidFill>
            <a:schemeClr val="tx2"/>
          </a:solidFill>
          <a:latin typeface="Calibri" pitchFamily="34"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2"/>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2"/>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2"/>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2"/>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0.emf"/><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Climate Survey Debrief </a:t>
            </a:r>
            <a:endParaRPr lang="en-US" dirty="0"/>
          </a:p>
        </p:txBody>
      </p:sp>
      <p:sp>
        <p:nvSpPr>
          <p:cNvPr id="5" name="Subtitle 4"/>
          <p:cNvSpPr>
            <a:spLocks noGrp="1"/>
          </p:cNvSpPr>
          <p:nvPr>
            <p:ph type="subTitle" idx="1"/>
          </p:nvPr>
        </p:nvSpPr>
        <p:spPr/>
        <p:txBody>
          <a:bodyPr/>
          <a:lstStyle/>
          <a:p>
            <a:r>
              <a:rPr lang="en-US" dirty="0" smtClean="0"/>
              <a:t>Staff Toolkit</a:t>
            </a:r>
            <a:endParaRPr lang="en-US" dirty="0"/>
          </a:p>
        </p:txBody>
      </p:sp>
    </p:spTree>
    <p:extLst>
      <p:ext uri="{BB962C8B-B14F-4D97-AF65-F5344CB8AC3E}">
        <p14:creationId xmlns:p14="http://schemas.microsoft.com/office/powerpoint/2010/main" val="3473009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a:t>
            </a:r>
            <a:endParaRPr lang="en-US" dirty="0"/>
          </a:p>
        </p:txBody>
      </p:sp>
      <p:sp>
        <p:nvSpPr>
          <p:cNvPr id="3" name="Content Placeholder 2"/>
          <p:cNvSpPr>
            <a:spLocks noGrp="1"/>
          </p:cNvSpPr>
          <p:nvPr>
            <p:ph idx="1"/>
          </p:nvPr>
        </p:nvSpPr>
        <p:spPr/>
        <p:txBody>
          <a:bodyPr/>
          <a:lstStyle/>
          <a:p>
            <a:r>
              <a:rPr lang="en-US" dirty="0" smtClean="0"/>
              <a:t>Why is this data important?</a:t>
            </a:r>
          </a:p>
          <a:p>
            <a:r>
              <a:rPr lang="en-US" dirty="0" smtClean="0"/>
              <a:t>What feedback can you offer about certain trends? </a:t>
            </a:r>
          </a:p>
          <a:p>
            <a:r>
              <a:rPr lang="en-US" dirty="0" smtClean="0"/>
              <a:t>How does this impact you as a staff member</a:t>
            </a:r>
            <a:endParaRPr lang="en-US" dirty="0"/>
          </a:p>
        </p:txBody>
      </p:sp>
    </p:spTree>
    <p:extLst>
      <p:ext uri="{BB962C8B-B14F-4D97-AF65-F5344CB8AC3E}">
        <p14:creationId xmlns:p14="http://schemas.microsoft.com/office/powerpoint/2010/main" val="1302038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 </a:t>
            </a:r>
            <a:endParaRPr lang="en-US" dirty="0"/>
          </a:p>
        </p:txBody>
      </p:sp>
      <p:sp>
        <p:nvSpPr>
          <p:cNvPr id="3" name="Content Placeholder 2"/>
          <p:cNvSpPr>
            <a:spLocks noGrp="1"/>
          </p:cNvSpPr>
          <p:nvPr>
            <p:ph idx="1"/>
          </p:nvPr>
        </p:nvSpPr>
        <p:spPr/>
        <p:txBody>
          <a:bodyPr/>
          <a:lstStyle/>
          <a:p>
            <a:r>
              <a:rPr lang="en-US" dirty="0" smtClean="0"/>
              <a:t>Looking at the school goals and data, what action steps can we take as a school community? </a:t>
            </a:r>
          </a:p>
          <a:p>
            <a:pPr marL="342900" lvl="1" indent="-342900">
              <a:buFont typeface="Arial"/>
              <a:buChar char="•"/>
            </a:pPr>
            <a:r>
              <a:rPr lang="en-US" sz="3200" dirty="0" smtClean="0"/>
              <a:t>How </a:t>
            </a:r>
            <a:r>
              <a:rPr lang="en-US" sz="3200" dirty="0"/>
              <a:t>will we get to where we want to be? </a:t>
            </a:r>
            <a:endParaRPr lang="en-US" sz="3200" dirty="0" smtClean="0"/>
          </a:p>
          <a:p>
            <a:pPr marL="342900" lvl="1" indent="-342900">
              <a:buFont typeface="Arial"/>
              <a:buChar char="•"/>
            </a:pPr>
            <a:r>
              <a:rPr lang="en-US" sz="3200" dirty="0" smtClean="0"/>
              <a:t>How </a:t>
            </a:r>
            <a:r>
              <a:rPr lang="en-US" sz="3200" dirty="0"/>
              <a:t>will we improve practice with what we have learned? </a:t>
            </a:r>
          </a:p>
        </p:txBody>
      </p:sp>
    </p:spTree>
    <p:extLst>
      <p:ext uri="{BB962C8B-B14F-4D97-AF65-F5344CB8AC3E}">
        <p14:creationId xmlns:p14="http://schemas.microsoft.com/office/powerpoint/2010/main" val="2406136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3, 2, 1 Activity</a:t>
            </a:r>
          </a:p>
        </p:txBody>
      </p:sp>
      <p:sp>
        <p:nvSpPr>
          <p:cNvPr id="3" name="Content Placeholder 2"/>
          <p:cNvSpPr>
            <a:spLocks noGrp="1"/>
          </p:cNvSpPr>
          <p:nvPr>
            <p:ph idx="1"/>
          </p:nvPr>
        </p:nvSpPr>
        <p:spPr>
          <a:xfrm>
            <a:off x="457200" y="1757363"/>
            <a:ext cx="8229600" cy="3952241"/>
          </a:xfrm>
        </p:spPr>
        <p:txBody>
          <a:bodyPr/>
          <a:lstStyle/>
          <a:p>
            <a:r>
              <a:rPr lang="en-US" sz="4000" b="1" dirty="0" smtClean="0"/>
              <a:t>3</a:t>
            </a:r>
            <a:r>
              <a:rPr lang="en-US" sz="2800" dirty="0" smtClean="0"/>
              <a:t> things you found interesting about the data</a:t>
            </a:r>
          </a:p>
          <a:p>
            <a:r>
              <a:rPr lang="en-US" sz="4000" b="1" dirty="0" smtClean="0"/>
              <a:t>2</a:t>
            </a:r>
            <a:r>
              <a:rPr lang="en-US" sz="2800" dirty="0" smtClean="0"/>
              <a:t> things you want to know more about after looking at the data</a:t>
            </a:r>
          </a:p>
          <a:p>
            <a:r>
              <a:rPr lang="en-US" sz="4000" b="1" dirty="0" smtClean="0"/>
              <a:t>1</a:t>
            </a:r>
            <a:r>
              <a:rPr lang="en-US" sz="2800" dirty="0" smtClean="0"/>
              <a:t> thing you want to do right now as a result of the data</a:t>
            </a:r>
            <a:endParaRPr lang="en-US" sz="2800" dirty="0"/>
          </a:p>
        </p:txBody>
      </p:sp>
    </p:spTree>
    <p:extLst>
      <p:ext uri="{BB962C8B-B14F-4D97-AF65-F5344CB8AC3E}">
        <p14:creationId xmlns:p14="http://schemas.microsoft.com/office/powerpoint/2010/main" val="2556592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Envisioning School Climate</a:t>
            </a:r>
            <a:endParaRPr lang="en-US" dirty="0"/>
          </a:p>
        </p:txBody>
      </p:sp>
      <p:sp>
        <p:nvSpPr>
          <p:cNvPr id="3" name="Content Placeholder 2"/>
          <p:cNvSpPr>
            <a:spLocks noGrp="1"/>
          </p:cNvSpPr>
          <p:nvPr>
            <p:ph idx="1"/>
          </p:nvPr>
        </p:nvSpPr>
        <p:spPr/>
        <p:txBody>
          <a:bodyPr/>
          <a:lstStyle/>
          <a:p>
            <a:endParaRPr lang="en-US" dirty="0"/>
          </a:p>
        </p:txBody>
      </p:sp>
      <p:pic>
        <p:nvPicPr>
          <p:cNvPr id="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950" y="2019253"/>
            <a:ext cx="4108450"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994647"/>
            <a:ext cx="44402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40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Intentions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11424829"/>
              </p:ext>
            </p:extLst>
          </p:nvPr>
        </p:nvGraphicFramePr>
        <p:xfrm>
          <a:off x="457200" y="1879600"/>
          <a:ext cx="8229600" cy="395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66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graphicEl>
                                              <a:dgm id="{7E429971-BC57-430F-BB25-C0574E5E39E3}"/>
                                            </p:graphicEl>
                                          </p:spTgt>
                                        </p:tgtEl>
                                        <p:attrNameLst>
                                          <p:attrName>style.visibility</p:attrName>
                                        </p:attrNameLst>
                                      </p:cBhvr>
                                      <p:to>
                                        <p:strVal val="visible"/>
                                      </p:to>
                                    </p:set>
                                    <p:animEffect transition="in" filter="wipe(left)">
                                      <p:cBhvr>
                                        <p:cTn id="7" dur="500"/>
                                        <p:tgtEl>
                                          <p:spTgt spid="5">
                                            <p:graphicEl>
                                              <a:dgm id="{7E429971-BC57-430F-BB25-C0574E5E39E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graphicEl>
                                              <a:dgm id="{D54B1729-BC98-42C1-9C6C-D65DCBA4358F}"/>
                                            </p:graphicEl>
                                          </p:spTgt>
                                        </p:tgtEl>
                                        <p:attrNameLst>
                                          <p:attrName>style.visibility</p:attrName>
                                        </p:attrNameLst>
                                      </p:cBhvr>
                                      <p:to>
                                        <p:strVal val="visible"/>
                                      </p:to>
                                    </p:set>
                                    <p:animEffect transition="in" filter="wipe(left)">
                                      <p:cBhvr>
                                        <p:cTn id="11" dur="500"/>
                                        <p:tgtEl>
                                          <p:spTgt spid="5">
                                            <p:graphicEl>
                                              <a:dgm id="{D54B1729-BC98-42C1-9C6C-D65DCBA4358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graphicEl>
                                              <a:dgm id="{C04276DC-EE64-470A-B8BC-09067B8045FA}"/>
                                            </p:graphicEl>
                                          </p:spTgt>
                                        </p:tgtEl>
                                        <p:attrNameLst>
                                          <p:attrName>style.visibility</p:attrName>
                                        </p:attrNameLst>
                                      </p:cBhvr>
                                      <p:to>
                                        <p:strVal val="visible"/>
                                      </p:to>
                                    </p:set>
                                    <p:animEffect transition="in" filter="wipe(left)">
                                      <p:cBhvr>
                                        <p:cTn id="15" dur="500"/>
                                        <p:tgtEl>
                                          <p:spTgt spid="5">
                                            <p:graphicEl>
                                              <a:dgm id="{C04276DC-EE64-470A-B8BC-09067B8045FA}"/>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graphicEl>
                                              <a:dgm id="{B37A5355-225B-4C6F-AED7-6C620F99EECC}"/>
                                            </p:graphicEl>
                                          </p:spTgt>
                                        </p:tgtEl>
                                        <p:attrNameLst>
                                          <p:attrName>style.visibility</p:attrName>
                                        </p:attrNameLst>
                                      </p:cBhvr>
                                      <p:to>
                                        <p:strVal val="visible"/>
                                      </p:to>
                                    </p:set>
                                    <p:animEffect transition="in" filter="wipe(left)">
                                      <p:cBhvr>
                                        <p:cTn id="19" dur="500"/>
                                        <p:tgtEl>
                                          <p:spTgt spid="5">
                                            <p:graphicEl>
                                              <a:dgm id="{B37A5355-225B-4C6F-AED7-6C620F99EECC}"/>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graphicEl>
                                              <a:dgm id="{F5034101-5B7D-4FE7-B47A-5A48CF39606B}"/>
                                            </p:graphicEl>
                                          </p:spTgt>
                                        </p:tgtEl>
                                        <p:attrNameLst>
                                          <p:attrName>style.visibility</p:attrName>
                                        </p:attrNameLst>
                                      </p:cBhvr>
                                      <p:to>
                                        <p:strVal val="visible"/>
                                      </p:to>
                                    </p:set>
                                    <p:animEffect transition="in" filter="wipe(left)">
                                      <p:cBhvr>
                                        <p:cTn id="23" dur="500"/>
                                        <p:tgtEl>
                                          <p:spTgt spid="5">
                                            <p:graphicEl>
                                              <a:dgm id="{F5034101-5B7D-4FE7-B47A-5A48CF39606B}"/>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graphicEl>
                                              <a:dgm id="{C7C3E6FD-D83F-4BDA-907E-B5EE041DA931}"/>
                                            </p:graphicEl>
                                          </p:spTgt>
                                        </p:tgtEl>
                                        <p:attrNameLst>
                                          <p:attrName>style.visibility</p:attrName>
                                        </p:attrNameLst>
                                      </p:cBhvr>
                                      <p:to>
                                        <p:strVal val="visible"/>
                                      </p:to>
                                    </p:set>
                                    <p:animEffect transition="in" filter="wipe(left)">
                                      <p:cBhvr>
                                        <p:cTn id="27" dur="500"/>
                                        <p:tgtEl>
                                          <p:spTgt spid="5">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altLang="en-US" dirty="0" smtClean="0"/>
              <a:t>WCSD Climate Surveys</a:t>
            </a:r>
          </a:p>
        </p:txBody>
      </p:sp>
      <p:sp>
        <p:nvSpPr>
          <p:cNvPr id="4" name="Content Placeholder 2"/>
          <p:cNvSpPr txBox="1">
            <a:spLocks/>
          </p:cNvSpPr>
          <p:nvPr/>
        </p:nvSpPr>
        <p:spPr bwMode="auto">
          <a:xfrm>
            <a:off x="609600" y="1752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
        <p:nvSpPr>
          <p:cNvPr id="12" name="Content Placeholder 2"/>
          <p:cNvSpPr txBox="1">
            <a:spLocks/>
          </p:cNvSpPr>
          <p:nvPr/>
        </p:nvSpPr>
        <p:spPr bwMode="auto">
          <a:xfrm>
            <a:off x="685800" y="1947667"/>
            <a:ext cx="8153400" cy="410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All </a:t>
            </a:r>
            <a:r>
              <a:rPr lang="en-US" sz="2800" u="sng" dirty="0"/>
              <a:t>students</a:t>
            </a:r>
            <a:r>
              <a:rPr lang="en-US" sz="2800" dirty="0"/>
              <a:t> in grades 5 – 9 and 11</a:t>
            </a:r>
          </a:p>
          <a:p>
            <a:pPr lvl="1"/>
            <a:r>
              <a:rPr lang="en-US" sz="2400" dirty="0"/>
              <a:t>Climate Survey (N = 11,822)</a:t>
            </a:r>
          </a:p>
          <a:p>
            <a:pPr lvl="1"/>
            <a:r>
              <a:rPr lang="en-US" sz="2400" dirty="0"/>
              <a:t>Safety Survey (N  = 12,119)</a:t>
            </a:r>
          </a:p>
          <a:p>
            <a:pPr lvl="1"/>
            <a:r>
              <a:rPr lang="en-US" sz="2400" dirty="0"/>
              <a:t>Online only</a:t>
            </a:r>
          </a:p>
          <a:p>
            <a:r>
              <a:rPr lang="en-US" sz="2800" dirty="0"/>
              <a:t>All </a:t>
            </a:r>
            <a:r>
              <a:rPr lang="en-US" sz="2800" u="sng" dirty="0"/>
              <a:t>parents</a:t>
            </a:r>
            <a:r>
              <a:rPr lang="en-US" sz="2800" dirty="0"/>
              <a:t> in district</a:t>
            </a:r>
          </a:p>
          <a:p>
            <a:pPr lvl="1"/>
            <a:r>
              <a:rPr lang="en-US" sz="2400" dirty="0"/>
              <a:t>Paper or online</a:t>
            </a:r>
          </a:p>
          <a:p>
            <a:pPr lvl="1"/>
            <a:r>
              <a:rPr lang="en-US" sz="2400" dirty="0"/>
              <a:t>N = 12,091</a:t>
            </a:r>
          </a:p>
          <a:p>
            <a:r>
              <a:rPr lang="en-US" sz="2800" dirty="0"/>
              <a:t>All school </a:t>
            </a:r>
            <a:r>
              <a:rPr lang="en-US" sz="2800" u="sng" dirty="0"/>
              <a:t>staff</a:t>
            </a:r>
            <a:r>
              <a:rPr lang="en-US" sz="2800" dirty="0"/>
              <a:t> in district</a:t>
            </a:r>
          </a:p>
          <a:p>
            <a:pPr lvl="1"/>
            <a:r>
              <a:rPr lang="en-US" sz="2400" dirty="0"/>
              <a:t>Online</a:t>
            </a:r>
          </a:p>
          <a:p>
            <a:pPr lvl="1"/>
            <a:r>
              <a:rPr lang="en-US" sz="2400" dirty="0"/>
              <a:t>N = 3,651</a:t>
            </a:r>
          </a:p>
          <a:p>
            <a:endParaRPr lang="en-US" sz="2800" dirty="0"/>
          </a:p>
        </p:txBody>
      </p:sp>
      <p:sp>
        <p:nvSpPr>
          <p:cNvPr id="2" name="Rounded Rectangle 1"/>
          <p:cNvSpPr/>
          <p:nvPr/>
        </p:nvSpPr>
        <p:spPr>
          <a:xfrm>
            <a:off x="6373906" y="2299447"/>
            <a:ext cx="2312894" cy="204395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Gill Sans MT" panose="020B0502020104020203" pitchFamily="34" charset="0"/>
              </a:rPr>
              <a:t>Did you know?</a:t>
            </a:r>
          </a:p>
          <a:p>
            <a:pPr algn="ctr"/>
            <a:endParaRPr lang="en-US" dirty="0">
              <a:latin typeface="Gill Sans MT" panose="020B0502020104020203" pitchFamily="34" charset="0"/>
            </a:endParaRPr>
          </a:p>
          <a:p>
            <a:pPr algn="ctr"/>
            <a:r>
              <a:rPr lang="en-US" dirty="0" smtClean="0">
                <a:latin typeface="Gill Sans MT" panose="020B0502020104020203" pitchFamily="34" charset="0"/>
              </a:rPr>
              <a:t>We have </a:t>
            </a:r>
            <a:r>
              <a:rPr lang="en-US" sz="2800" dirty="0" smtClean="0">
                <a:latin typeface="Gill Sans MT" panose="020B0502020104020203" pitchFamily="34" charset="0"/>
              </a:rPr>
              <a:t>5</a:t>
            </a:r>
            <a:r>
              <a:rPr lang="en-US" dirty="0" smtClean="0">
                <a:latin typeface="Gill Sans MT" panose="020B0502020104020203" pitchFamily="34" charset="0"/>
              </a:rPr>
              <a:t> years of data from the three surveys!</a:t>
            </a:r>
            <a:endParaRPr lang="en-US" dirty="0">
              <a:latin typeface="Gill Sans MT" panose="020B0502020104020203" pitchFamily="34" charset="0"/>
            </a:endParaRPr>
          </a:p>
        </p:txBody>
      </p:sp>
    </p:spTree>
    <p:extLst>
      <p:ext uri="{BB962C8B-B14F-4D97-AF65-F5344CB8AC3E}">
        <p14:creationId xmlns:p14="http://schemas.microsoft.com/office/powerpoint/2010/main" val="3853546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Patterns to Examine</a:t>
            </a:r>
            <a:endParaRPr lang="en-US" dirty="0"/>
          </a:p>
        </p:txBody>
      </p:sp>
      <p:sp>
        <p:nvSpPr>
          <p:cNvPr id="3" name="Content Placeholder 2"/>
          <p:cNvSpPr>
            <a:spLocks noGrp="1"/>
          </p:cNvSpPr>
          <p:nvPr>
            <p:ph idx="1"/>
          </p:nvPr>
        </p:nvSpPr>
        <p:spPr/>
        <p:txBody>
          <a:bodyPr/>
          <a:lstStyle/>
          <a:p>
            <a:r>
              <a:rPr lang="en-US" dirty="0" smtClean="0"/>
              <a:t>Trends over time</a:t>
            </a:r>
          </a:p>
          <a:p>
            <a:r>
              <a:rPr lang="en-US" dirty="0" smtClean="0"/>
              <a:t>Comparison to District OR a “like” school</a:t>
            </a:r>
          </a:p>
          <a:p>
            <a:r>
              <a:rPr lang="en-US" dirty="0"/>
              <a:t>Vertical </a:t>
            </a:r>
            <a:r>
              <a:rPr lang="en-US" dirty="0" smtClean="0"/>
              <a:t>Alignment: ES vs. MS vs. HS</a:t>
            </a:r>
            <a:endParaRPr lang="en-US" dirty="0"/>
          </a:p>
          <a:p>
            <a:r>
              <a:rPr lang="en-US" dirty="0" smtClean="0"/>
              <a:t>Student vs. Parent vs. Staff Surveys</a:t>
            </a:r>
          </a:p>
          <a:p>
            <a:endParaRPr lang="en-US" dirty="0"/>
          </a:p>
          <a:p>
            <a:r>
              <a:rPr lang="en-US" sz="2800" i="1" dirty="0" smtClean="0"/>
              <a:t>Don’t forget to ask for your school’s parent and staff comments! Email ldavidson@washoeschools.net</a:t>
            </a:r>
          </a:p>
          <a:p>
            <a:endParaRPr lang="en-US" dirty="0" smtClean="0"/>
          </a:p>
          <a:p>
            <a:endParaRPr lang="en-US" dirty="0"/>
          </a:p>
        </p:txBody>
      </p:sp>
    </p:spTree>
    <p:extLst>
      <p:ext uri="{BB962C8B-B14F-4D97-AF65-F5344CB8AC3E}">
        <p14:creationId xmlns:p14="http://schemas.microsoft.com/office/powerpoint/2010/main" val="214848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720" y="384855"/>
            <a:ext cx="9144000" cy="5998237"/>
            <a:chOff x="0" y="570591"/>
            <a:chExt cx="9144000" cy="5558275"/>
          </a:xfrm>
        </p:grpSpPr>
        <p:sp>
          <p:nvSpPr>
            <p:cNvPr id="15" name="Oval 14"/>
            <p:cNvSpPr/>
            <p:nvPr/>
          </p:nvSpPr>
          <p:spPr>
            <a:xfrm>
              <a:off x="1862349" y="806170"/>
              <a:ext cx="5172632" cy="5073842"/>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1660142571"/>
                </p:ext>
              </p:extLst>
            </p:nvPr>
          </p:nvGraphicFramePr>
          <p:xfrm>
            <a:off x="0" y="570591"/>
            <a:ext cx="8893277" cy="5558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Oval 6"/>
            <p:cNvSpPr/>
            <p:nvPr/>
          </p:nvSpPr>
          <p:spPr>
            <a:xfrm>
              <a:off x="3642850" y="2797598"/>
              <a:ext cx="1710813" cy="1120878"/>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latin typeface="Gill Sans MT" panose="020B0502020104020203" pitchFamily="34" charset="0"/>
                </a:rPr>
                <a:t>Staff Climate Survey</a:t>
              </a:r>
              <a:endParaRPr lang="en-US" b="1" dirty="0">
                <a:solidFill>
                  <a:schemeClr val="tx1"/>
                </a:solidFill>
                <a:latin typeface="Gill Sans MT" panose="020B0502020104020203" pitchFamily="34" charset="0"/>
              </a:endParaRPr>
            </a:p>
          </p:txBody>
        </p:sp>
        <p:sp>
          <p:nvSpPr>
            <p:cNvPr id="8" name="Line Callout 1 (Accent Bar) 7"/>
            <p:cNvSpPr/>
            <p:nvPr/>
          </p:nvSpPr>
          <p:spPr>
            <a:xfrm>
              <a:off x="7034981" y="1218523"/>
              <a:ext cx="2109019" cy="421596"/>
            </a:xfrm>
            <a:prstGeom prst="accentCallout1">
              <a:avLst>
                <a:gd name="adj1" fmla="val 45052"/>
                <a:gd name="adj2" fmla="val -8589"/>
                <a:gd name="adj3" fmla="val 143392"/>
                <a:gd name="adj4" fmla="val -29773"/>
              </a:avLst>
            </a:prstGeom>
            <a:noFill/>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rot lat="0" lon="0" rev="0"/>
                </a:lightRig>
              </a:scene3d>
            </a:bodyPr>
            <a:lstStyle/>
            <a:p>
              <a:pPr marL="285750" indent="-285750">
                <a:buFont typeface="Arial" panose="020B0604020202020204" pitchFamily="34" charset="0"/>
                <a:buChar char="•"/>
              </a:pPr>
              <a:endParaRPr lang="en-US" dirty="0">
                <a:solidFill>
                  <a:schemeClr val="tx1"/>
                </a:solidFill>
                <a:effectLst>
                  <a:outerShdw blurRad="50800" dist="50800" dir="5400000" algn="ctr" rotWithShape="0">
                    <a:srgbClr val="000000">
                      <a:alpha val="0"/>
                    </a:srgbClr>
                  </a:outerShdw>
                </a:effectLst>
                <a:latin typeface="Gill Sans MT" panose="020B0502020104020203" pitchFamily="34" charset="0"/>
              </a:endParaRPr>
            </a:p>
            <a:p>
              <a:pPr marL="285750" indent="-285750">
                <a:buFont typeface="Arial" panose="020B0604020202020204" pitchFamily="34" charset="0"/>
                <a:buChar char="•"/>
              </a:pPr>
              <a:r>
                <a:rPr lang="en-US" dirty="0" smtClean="0">
                  <a:solidFill>
                    <a:schemeClr val="tx1"/>
                  </a:solidFill>
                  <a:latin typeface="Gill Sans MT" panose="020B0502020104020203" pitchFamily="34" charset="0"/>
                </a:rPr>
                <a:t>Instructional Focus</a:t>
              </a:r>
            </a:p>
            <a:p>
              <a:pPr marL="285750" indent="-285750">
                <a:buFont typeface="Arial" panose="020B0604020202020204" pitchFamily="34" charset="0"/>
                <a:buChar char="•"/>
              </a:pPr>
              <a:r>
                <a:rPr lang="en-US" dirty="0" smtClean="0">
                  <a:solidFill>
                    <a:schemeClr val="tx1"/>
                  </a:solidFill>
                  <a:latin typeface="Gill Sans MT" panose="020B0502020104020203" pitchFamily="34" charset="0"/>
                </a:rPr>
                <a:t>Parent Involvement</a:t>
              </a:r>
            </a:p>
            <a:p>
              <a:pPr marL="285750" indent="-285750">
                <a:buFont typeface="Arial" panose="020B0604020202020204" pitchFamily="34" charset="0"/>
                <a:buChar char="•"/>
              </a:pPr>
              <a:r>
                <a:rPr lang="en-US" dirty="0" smtClean="0">
                  <a:solidFill>
                    <a:schemeClr val="tx1"/>
                  </a:solidFill>
                  <a:latin typeface="Gill Sans MT" panose="020B0502020104020203" pitchFamily="34" charset="0"/>
                </a:rPr>
                <a:t>Social-Emotional Learning</a:t>
              </a:r>
              <a:endParaRPr lang="en-US" dirty="0">
                <a:solidFill>
                  <a:schemeClr val="tx1"/>
                </a:solidFill>
                <a:latin typeface="Gill Sans MT" panose="020B0502020104020203" pitchFamily="34" charset="0"/>
              </a:endParaRPr>
            </a:p>
          </p:txBody>
        </p:sp>
        <p:sp>
          <p:nvSpPr>
            <p:cNvPr id="9" name="Line Callout 1 (Accent Bar) 8"/>
            <p:cNvSpPr/>
            <p:nvPr/>
          </p:nvSpPr>
          <p:spPr>
            <a:xfrm>
              <a:off x="6799007" y="5168661"/>
              <a:ext cx="2212258" cy="421596"/>
            </a:xfrm>
            <a:prstGeom prst="accentCallout1">
              <a:avLst>
                <a:gd name="adj1" fmla="val 52048"/>
                <a:gd name="adj2" fmla="val -4984"/>
                <a:gd name="adj3" fmla="val -28020"/>
                <a:gd name="adj4" fmla="val -26476"/>
              </a:avLst>
            </a:prstGeom>
            <a:noFill/>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rot lat="0" lon="0" rev="0"/>
                </a:lightRig>
              </a:scene3d>
            </a:bodyPr>
            <a:lstStyle/>
            <a:p>
              <a:pPr marL="285750" indent="-285750">
                <a:buFont typeface="Arial" panose="020B0604020202020204" pitchFamily="34" charset="0"/>
                <a:buChar char="•"/>
              </a:pPr>
              <a:r>
                <a:rPr lang="en-US" dirty="0" smtClean="0">
                  <a:solidFill>
                    <a:schemeClr val="tx1"/>
                  </a:solidFill>
                  <a:effectLst>
                    <a:outerShdw blurRad="50800" dist="50800" dir="5400000" algn="ctr" rotWithShape="0">
                      <a:srgbClr val="000000">
                        <a:alpha val="0"/>
                      </a:srgbClr>
                    </a:outerShdw>
                  </a:effectLst>
                  <a:latin typeface="Gill Sans MT" panose="020B0502020104020203" pitchFamily="34" charset="0"/>
                </a:rPr>
                <a:t>Staff-Student Relationships</a:t>
              </a:r>
            </a:p>
            <a:p>
              <a:pPr marL="285750" indent="-285750">
                <a:buFont typeface="Arial" panose="020B0604020202020204" pitchFamily="34" charset="0"/>
                <a:buChar char="•"/>
              </a:pPr>
              <a:r>
                <a:rPr lang="en-US" dirty="0" smtClean="0">
                  <a:solidFill>
                    <a:schemeClr val="tx1"/>
                  </a:solidFill>
                  <a:effectLst>
                    <a:outerShdw blurRad="50800" dist="50800" dir="5400000" algn="ctr" rotWithShape="0">
                      <a:srgbClr val="000000">
                        <a:alpha val="0"/>
                      </a:srgbClr>
                    </a:outerShdw>
                  </a:effectLst>
                  <a:latin typeface="Gill Sans MT" panose="020B0502020104020203" pitchFamily="34" charset="0"/>
                </a:rPr>
                <a:t>Expectations of Success</a:t>
              </a:r>
            </a:p>
            <a:p>
              <a:pPr marL="285750" indent="-285750">
                <a:buFont typeface="Arial" panose="020B0604020202020204" pitchFamily="34" charset="0"/>
                <a:buChar char="•"/>
              </a:pPr>
              <a:endParaRPr lang="en-US" dirty="0">
                <a:solidFill>
                  <a:schemeClr val="tx1"/>
                </a:solidFill>
                <a:effectLst>
                  <a:outerShdw blurRad="50800" dist="50800" dir="5400000" algn="ctr" rotWithShape="0">
                    <a:srgbClr val="000000">
                      <a:alpha val="0"/>
                    </a:srgbClr>
                  </a:outerShdw>
                </a:effectLst>
                <a:latin typeface="Gill Sans MT" panose="020B0502020104020203" pitchFamily="34" charset="0"/>
              </a:endParaRPr>
            </a:p>
            <a:p>
              <a:endParaRPr lang="en-US" dirty="0">
                <a:solidFill>
                  <a:schemeClr val="tx1"/>
                </a:solidFill>
                <a:latin typeface="Gill Sans MT" panose="020B0502020104020203" pitchFamily="34" charset="0"/>
              </a:endParaRPr>
            </a:p>
          </p:txBody>
        </p:sp>
        <p:sp>
          <p:nvSpPr>
            <p:cNvPr id="11" name="Rectangle 10"/>
            <p:cNvSpPr/>
            <p:nvPr/>
          </p:nvSpPr>
          <p:spPr>
            <a:xfrm>
              <a:off x="184003" y="913674"/>
              <a:ext cx="2330633" cy="1754326"/>
            </a:xfrm>
            <a:prstGeom prst="rect">
              <a:avLst/>
            </a:prstGeom>
            <a:effectLst/>
          </p:spPr>
          <p:txBody>
            <a:bodyPr wrap="square">
              <a:spAutoFit/>
            </a:bodyPr>
            <a:lstStyle/>
            <a:p>
              <a:pPr marL="285750" indent="-285750">
                <a:buFont typeface="Arial" panose="020B0604020202020204" pitchFamily="34" charset="0"/>
                <a:buChar char="•"/>
              </a:pPr>
              <a:r>
                <a:rPr lang="en-US" dirty="0" smtClean="0">
                  <a:latin typeface="Gill Sans MT" panose="020B0502020104020203" pitchFamily="34" charset="0"/>
                </a:rPr>
                <a:t>Fairness and Respect</a:t>
              </a:r>
            </a:p>
            <a:p>
              <a:pPr marL="285750" indent="-285750">
                <a:buFont typeface="Arial" panose="020B0604020202020204" pitchFamily="34" charset="0"/>
                <a:buChar char="•"/>
              </a:pPr>
              <a:r>
                <a:rPr lang="en-US" dirty="0" smtClean="0">
                  <a:effectLst>
                    <a:outerShdw blurRad="50800" dist="50800" dir="5400000" algn="ctr" rotWithShape="0">
                      <a:srgbClr val="000000">
                        <a:alpha val="0"/>
                      </a:srgbClr>
                    </a:outerShdw>
                  </a:effectLst>
                  <a:latin typeface="Gill Sans MT" panose="020B0502020104020203" pitchFamily="34" charset="0"/>
                </a:rPr>
                <a:t>Staff Collaboration</a:t>
              </a:r>
            </a:p>
            <a:p>
              <a:pPr marL="285750" indent="-285750">
                <a:buFont typeface="Arial" panose="020B0604020202020204" pitchFamily="34" charset="0"/>
                <a:buChar char="•"/>
              </a:pPr>
              <a:r>
                <a:rPr lang="en-US" dirty="0" smtClean="0">
                  <a:effectLst>
                    <a:outerShdw blurRad="50800" dist="50800" dir="5400000" algn="ctr" rotWithShape="0">
                      <a:srgbClr val="000000">
                        <a:alpha val="0"/>
                      </a:srgbClr>
                    </a:outerShdw>
                  </a:effectLst>
                  <a:latin typeface="Gill Sans MT" panose="020B0502020104020203" pitchFamily="34" charset="0"/>
                </a:rPr>
                <a:t>Early Release Wednesdays</a:t>
              </a:r>
              <a:endParaRPr lang="en-US" dirty="0">
                <a:effectLst>
                  <a:outerShdw blurRad="50800" dist="50800" dir="5400000" algn="ctr" rotWithShape="0">
                    <a:srgbClr val="000000">
                      <a:alpha val="0"/>
                    </a:srgbClr>
                  </a:outerShdw>
                </a:effectLst>
                <a:latin typeface="Gill Sans MT" panose="020B0502020104020203" pitchFamily="34" charset="0"/>
              </a:endParaRPr>
            </a:p>
            <a:p>
              <a:pPr marL="228600"/>
              <a:endParaRPr lang="en-US" dirty="0">
                <a:solidFill>
                  <a:schemeClr val="bg1">
                    <a:lumMod val="50000"/>
                  </a:schemeClr>
                </a:solidFill>
                <a:latin typeface="Gill Sans MT" panose="020B0502020104020203" pitchFamily="34" charset="0"/>
              </a:endParaRPr>
            </a:p>
          </p:txBody>
        </p:sp>
        <p:sp>
          <p:nvSpPr>
            <p:cNvPr id="12" name="Line Callout 1 (Accent Bar) 11"/>
            <p:cNvSpPr/>
            <p:nvPr/>
          </p:nvSpPr>
          <p:spPr>
            <a:xfrm>
              <a:off x="3917554" y="4965104"/>
              <a:ext cx="2475252" cy="500969"/>
            </a:xfrm>
            <a:prstGeom prst="accentCallout1">
              <a:avLst>
                <a:gd name="adj1" fmla="val 66916"/>
                <a:gd name="adj2" fmla="val -72702"/>
                <a:gd name="adj3" fmla="val 71758"/>
                <a:gd name="adj4" fmla="val -46688"/>
              </a:avLst>
            </a:prstGeom>
            <a:noFill/>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chemeClr val="tx1"/>
                </a:solidFill>
                <a:latin typeface="Gill Sans MT" panose="020B0502020104020203" pitchFamily="34" charset="0"/>
              </a:endParaRPr>
            </a:p>
          </p:txBody>
        </p:sp>
        <p:sp>
          <p:nvSpPr>
            <p:cNvPr id="13" name="Rectangle 12"/>
            <p:cNvSpPr/>
            <p:nvPr/>
          </p:nvSpPr>
          <p:spPr>
            <a:xfrm>
              <a:off x="33549" y="4664529"/>
              <a:ext cx="2481087" cy="646331"/>
            </a:xfrm>
            <a:prstGeom prst="rect">
              <a:avLst/>
            </a:prstGeom>
          </p:spPr>
          <p:txBody>
            <a:bodyPr wrap="square">
              <a:spAutoFit/>
            </a:bodyPr>
            <a:lstStyle/>
            <a:p>
              <a:pPr marL="285750" indent="-285750">
                <a:buFont typeface="Arial" panose="020B0604020202020204" pitchFamily="34" charset="0"/>
                <a:buChar char="•"/>
              </a:pPr>
              <a:r>
                <a:rPr lang="en-US" dirty="0" smtClean="0">
                  <a:latin typeface="Gill Sans MT" panose="020B0502020104020203" pitchFamily="34" charset="0"/>
                </a:rPr>
                <a:t>School Safety</a:t>
              </a:r>
            </a:p>
            <a:p>
              <a:pPr marL="285750" indent="-285750">
                <a:buFont typeface="Arial" panose="020B0604020202020204" pitchFamily="34" charset="0"/>
                <a:buChar char="•"/>
              </a:pPr>
              <a:r>
                <a:rPr lang="en-US" dirty="0" smtClean="0">
                  <a:latin typeface="Gill Sans MT" panose="020B0502020104020203" pitchFamily="34" charset="0"/>
                </a:rPr>
                <a:t>Student Behavior</a:t>
              </a:r>
            </a:p>
          </p:txBody>
        </p:sp>
        <p:sp>
          <p:nvSpPr>
            <p:cNvPr id="14" name="Line Callout 1 (Accent Bar) 13"/>
            <p:cNvSpPr/>
            <p:nvPr/>
          </p:nvSpPr>
          <p:spPr>
            <a:xfrm>
              <a:off x="3642850" y="1124855"/>
              <a:ext cx="2475252" cy="500969"/>
            </a:xfrm>
            <a:prstGeom prst="accentCallout1">
              <a:avLst>
                <a:gd name="adj1" fmla="val 66916"/>
                <a:gd name="adj2" fmla="val -53039"/>
                <a:gd name="adj3" fmla="val 118862"/>
                <a:gd name="adj4" fmla="val -45497"/>
              </a:avLst>
            </a:prstGeom>
            <a:noFill/>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3609233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sp>
        <p:nvSpPr>
          <p:cNvPr id="6" name="Right Arrow 5"/>
          <p:cNvSpPr/>
          <p:nvPr/>
        </p:nvSpPr>
        <p:spPr>
          <a:xfrm rot="15547248">
            <a:off x="7604976" y="4630994"/>
            <a:ext cx="1297858" cy="1563329"/>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5840361" y="66675"/>
            <a:ext cx="3303639" cy="108369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http://www.washoeschools.net/Page/866</a:t>
            </a:r>
          </a:p>
        </p:txBody>
      </p:sp>
    </p:spTree>
    <p:extLst>
      <p:ext uri="{BB962C8B-B14F-4D97-AF65-F5344CB8AC3E}">
        <p14:creationId xmlns:p14="http://schemas.microsoft.com/office/powerpoint/2010/main" val="325240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118757" y="983153"/>
            <a:ext cx="5683911" cy="2870389"/>
          </a:xfrm>
          <a:prstGeom prst="rect">
            <a:avLst/>
          </a:prstGeom>
        </p:spPr>
      </p:pic>
      <p:pic>
        <p:nvPicPr>
          <p:cNvPr id="8" name="Picture 7"/>
          <p:cNvPicPr>
            <a:picLocks noChangeAspect="1"/>
          </p:cNvPicPr>
          <p:nvPr/>
        </p:nvPicPr>
        <p:blipFill>
          <a:blip r:embed="rId4"/>
          <a:stretch>
            <a:fillRect/>
          </a:stretch>
        </p:blipFill>
        <p:spPr>
          <a:xfrm>
            <a:off x="331200" y="2570400"/>
            <a:ext cx="2538000" cy="572400"/>
          </a:xfrm>
          <a:prstGeom prst="rect">
            <a:avLst/>
          </a:prstGeom>
        </p:spPr>
      </p:pic>
      <p:pic>
        <p:nvPicPr>
          <p:cNvPr id="9" name="Picture 8"/>
          <p:cNvPicPr>
            <a:picLocks noChangeAspect="1"/>
          </p:cNvPicPr>
          <p:nvPr/>
        </p:nvPicPr>
        <p:blipFill>
          <a:blip r:embed="rId5"/>
          <a:stretch>
            <a:fillRect/>
          </a:stretch>
        </p:blipFill>
        <p:spPr>
          <a:xfrm>
            <a:off x="0" y="3853542"/>
            <a:ext cx="9144000" cy="3184842"/>
          </a:xfrm>
          <a:prstGeom prst="rect">
            <a:avLst/>
          </a:prstGeom>
        </p:spPr>
      </p:pic>
    </p:spTree>
    <p:extLst>
      <p:ext uri="{BB962C8B-B14F-4D97-AF65-F5344CB8AC3E}">
        <p14:creationId xmlns:p14="http://schemas.microsoft.com/office/powerpoint/2010/main" val="4220460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7912"/>
            <a:ext cx="8229600" cy="801688"/>
          </a:xfrm>
        </p:spPr>
        <p:txBody>
          <a:bodyPr/>
          <a:lstStyle/>
          <a:p>
            <a:r>
              <a:rPr lang="en-US" dirty="0" smtClean="0"/>
              <a:t>Here’s What, So What, Now What</a:t>
            </a:r>
            <a:endParaRPr lang="en-US" dirty="0"/>
          </a:p>
        </p:txBody>
      </p:sp>
      <p:sp>
        <p:nvSpPr>
          <p:cNvPr id="3" name="Content Placeholder 2"/>
          <p:cNvSpPr>
            <a:spLocks noGrp="1"/>
          </p:cNvSpPr>
          <p:nvPr>
            <p:ph idx="1"/>
          </p:nvPr>
        </p:nvSpPr>
        <p:spPr/>
        <p:txBody>
          <a:bodyPr/>
          <a:lstStyle/>
          <a:p>
            <a:r>
              <a:rPr lang="en-US" dirty="0" smtClean="0"/>
              <a:t>What does the data tell us?</a:t>
            </a:r>
          </a:p>
          <a:p>
            <a:r>
              <a:rPr lang="en-US" dirty="0" smtClean="0"/>
              <a:t>What does it not tell us?</a:t>
            </a:r>
          </a:p>
          <a:p>
            <a:r>
              <a:rPr lang="en-US" dirty="0" smtClean="0"/>
              <a:t>What is the good news?</a:t>
            </a:r>
          </a:p>
          <a:p>
            <a:r>
              <a:rPr lang="en-US" dirty="0" smtClean="0"/>
              <a:t>How will we celebrate?  </a:t>
            </a:r>
          </a:p>
          <a:p>
            <a:endParaRPr lang="en-US" dirty="0"/>
          </a:p>
        </p:txBody>
      </p:sp>
    </p:spTree>
    <p:extLst>
      <p:ext uri="{BB962C8B-B14F-4D97-AF65-F5344CB8AC3E}">
        <p14:creationId xmlns:p14="http://schemas.microsoft.com/office/powerpoint/2010/main" val="4207436214"/>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07476BBF-A17C-4CAF-BFAF-18123D33DC45}" vid="{1B5F6ED4-467A-4199-8C59-5509F01BB5E9}"/>
    </a:ext>
  </a:extLst>
</a:theme>
</file>

<file path=ppt/theme/theme2.xml><?xml version="1.0" encoding="utf-8"?>
<a:theme xmlns:a="http://schemas.openxmlformats.org/drawingml/2006/main" name="1_Office Theme">
  <a:themeElements>
    <a:clrScheme name="WCSD Branded Colors">
      <a:dk1>
        <a:sysClr val="windowText" lastClr="000000"/>
      </a:dk1>
      <a:lt1>
        <a:sysClr val="window" lastClr="FFFFFF"/>
      </a:lt1>
      <a:dk2>
        <a:srgbClr val="005288"/>
      </a:dk2>
      <a:lt2>
        <a:srgbClr val="EEECE1"/>
      </a:lt2>
      <a:accent1>
        <a:srgbClr val="DEB408"/>
      </a:accent1>
      <a:accent2>
        <a:srgbClr val="EF3E42"/>
      </a:accent2>
      <a:accent3>
        <a:srgbClr val="C1CD23"/>
      </a:accent3>
      <a:accent4>
        <a:srgbClr val="009FC2"/>
      </a:accent4>
      <a:accent5>
        <a:srgbClr val="332A86"/>
      </a:accent5>
      <a:accent6>
        <a:srgbClr val="F5802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Theme1</Template>
  <TotalTime>8402</TotalTime>
  <Words>1443</Words>
  <Application>Microsoft Office PowerPoint</Application>
  <PresentationFormat>On-screen Show (4:3)</PresentationFormat>
  <Paragraphs>108</Paragraphs>
  <Slides>12</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MS PGothic</vt:lpstr>
      <vt:lpstr>Arial</vt:lpstr>
      <vt:lpstr>Calibri</vt:lpstr>
      <vt:lpstr>Gill Sans MT</vt:lpstr>
      <vt:lpstr>Theme1</vt:lpstr>
      <vt:lpstr>1_Office Theme</vt:lpstr>
      <vt:lpstr>Climate Survey Debrief </vt:lpstr>
      <vt:lpstr>Envisioning School Climate</vt:lpstr>
      <vt:lpstr>Learning Intentions </vt:lpstr>
      <vt:lpstr>WCSD Climate Surveys</vt:lpstr>
      <vt:lpstr>Some Patterns to Examine</vt:lpstr>
      <vt:lpstr>PowerPoint Presentation</vt:lpstr>
      <vt:lpstr>PowerPoint Presentation</vt:lpstr>
      <vt:lpstr>PowerPoint Presentation</vt:lpstr>
      <vt:lpstr>Here’s What, So What, Now What</vt:lpstr>
      <vt:lpstr>So What? </vt:lpstr>
      <vt:lpstr>Now What? </vt:lpstr>
      <vt:lpstr>3, 2, 1 Activity</vt:lpstr>
    </vt:vector>
  </TitlesOfParts>
  <Company>Washoe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Mulvenon</dc:creator>
  <cp:lastModifiedBy>Crowder, Marisa</cp:lastModifiedBy>
  <cp:revision>57</cp:revision>
  <dcterms:created xsi:type="dcterms:W3CDTF">2010-12-21T00:17:51Z</dcterms:created>
  <dcterms:modified xsi:type="dcterms:W3CDTF">2015-11-25T18:16:36Z</dcterms:modified>
</cp:coreProperties>
</file>